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5143500" type="screen16x9"/>
  <p:notesSz cx="6858000" cy="9144000"/>
  <p:embeddedFontLst>
    <p:embeddedFont>
      <p:font typeface="Fira Sans Extra Condensed" panose="020F0502020204030204" pitchFamily="34" charset="0"/>
      <p:regular r:id="rId67"/>
      <p:bold r:id="rId68"/>
      <p:italic r:id="rId69"/>
      <p:boldItalic r:id="rId70"/>
    </p:embeddedFont>
    <p:embeddedFont>
      <p:font typeface="Fira Sans Extra Condensed Medium" panose="020B0603050000020004" pitchFamily="34" charset="0"/>
      <p:regular r:id="rId71"/>
      <p:bold r:id="rId72"/>
      <p:italic r:id="rId73"/>
      <p:boldItalic r:id="rId74"/>
    </p:embeddedFont>
    <p:embeddedFont>
      <p:font typeface="Fira Sans Extra Condensed SemiBold" panose="020B0603050000020004" pitchFamily="34" charset="0"/>
      <p:regular r:id="rId75"/>
      <p:bold r:id="rId76"/>
      <p:italic r:id="rId77"/>
      <p:boldItalic r:id="rId78"/>
    </p:embeddedFont>
    <p:embeddedFont>
      <p:font typeface="Montserrat" pitchFamily="2" charset="77"/>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08">
          <p15:clr>
            <a:srgbClr val="747775"/>
          </p15:clr>
        </p15:guide>
        <p15:guide id="3" pos="61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1FB62-89B2-42BF-A519-D96C0CBCC273}">
  <a:tblStyle styleId="{A181FB62-89B2-42BF-A519-D96C0CBCC2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08"/>
        <p:guide pos="61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Paper Title</a:t>
            </a:r>
            <a:endParaRPr/>
          </a:p>
          <a:p>
            <a:pPr marL="457200" lvl="0" indent="-298450" algn="l" rtl="0">
              <a:spcBef>
                <a:spcPts val="0"/>
              </a:spcBef>
              <a:spcAft>
                <a:spcPts val="0"/>
              </a:spcAft>
              <a:buSzPts val="1100"/>
              <a:buChar char="●"/>
            </a:pPr>
            <a:r>
              <a:rPr lang="en"/>
              <a:t>I’m Ali</a:t>
            </a:r>
            <a:endParaRPr/>
          </a:p>
          <a:p>
            <a:pPr marL="457200" lvl="0" indent="-298450" algn="l" rtl="0">
              <a:spcBef>
                <a:spcPts val="0"/>
              </a:spcBef>
              <a:spcAft>
                <a:spcPts val="0"/>
              </a:spcAft>
              <a:buSzPts val="1100"/>
              <a:buChar char="●"/>
            </a:pPr>
            <a:r>
              <a:rPr lang="en"/>
              <a:t>Coauthors are…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3b3247ad2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3b3247ad2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b3247ad2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b3247ad2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3b3247ad2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3b3247ad2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3b3247ad2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3b3247ad2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3b3247ad2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3b3247ad2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3b3247ad24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3b3247ad24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3b3247ad2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3b3247ad2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3b3247ad2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3b3247ad2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3b3247ad24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3b3247ad24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3a5b5410d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3a5b5410d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will explore these questions in our study: </a:t>
            </a:r>
            <a:endParaRPr/>
          </a:p>
          <a:p>
            <a:pPr marL="914400" lvl="1" indent="-298450" algn="l" rtl="0">
              <a:spcBef>
                <a:spcPts val="0"/>
              </a:spcBef>
              <a:spcAft>
                <a:spcPts val="0"/>
              </a:spcAft>
              <a:buSzPts val="1100"/>
              <a:buChar char="○"/>
            </a:pPr>
            <a:r>
              <a:rPr lang="en"/>
              <a:t>What happens to the posterior (updated) beliefs over a period of time? </a:t>
            </a:r>
            <a:endParaRPr/>
          </a:p>
          <a:p>
            <a:pPr marL="914400" lvl="1" indent="-298450" algn="l" rtl="0">
              <a:spcBef>
                <a:spcPts val="0"/>
              </a:spcBef>
              <a:spcAft>
                <a:spcPts val="0"/>
              </a:spcAft>
              <a:buSzPts val="1100"/>
              <a:buChar char="○"/>
            </a:pPr>
            <a:r>
              <a:rPr lang="en"/>
              <a:t>Do they stay the same?</a:t>
            </a:r>
            <a:endParaRPr/>
          </a:p>
          <a:p>
            <a:pPr marL="914400" lvl="1" indent="-298450" algn="l" rtl="0">
              <a:spcBef>
                <a:spcPts val="0"/>
              </a:spcBef>
              <a:spcAft>
                <a:spcPts val="0"/>
              </a:spcAft>
              <a:buSzPts val="1100"/>
              <a:buChar char="○"/>
            </a:pPr>
            <a:r>
              <a:rPr lang="en"/>
              <a:t>Do they change? </a:t>
            </a:r>
            <a:endParaRPr/>
          </a:p>
          <a:p>
            <a:pPr marL="914400" lvl="1" indent="-298450" algn="l" rtl="0">
              <a:spcBef>
                <a:spcPts val="0"/>
              </a:spcBef>
              <a:spcAft>
                <a:spcPts val="0"/>
              </a:spcAft>
              <a:buSzPts val="1100"/>
              <a:buChar char="○"/>
            </a:pPr>
            <a:r>
              <a:rPr lang="en"/>
              <a:t>If they change, then do they move systematically in some direction?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3a5b5410d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3a5b5410d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Data visualizations play a really important role in science communication. And sometimes it’s important that people have a common understanding from </a:t>
            </a:r>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a3bbea72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a3bbea72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solidFill>
                  <a:srgbClr val="595959"/>
                </a:solidFill>
              </a:rPr>
              <a:t>Now, that’s the prior belief. </a:t>
            </a:r>
            <a:endParaRPr sz="1200">
              <a:solidFill>
                <a:srgbClr val="595959"/>
              </a:solidFill>
            </a:endParaRPr>
          </a:p>
          <a:p>
            <a:pPr marL="457200" lvl="0" indent="-304800" algn="l" rtl="0">
              <a:spcBef>
                <a:spcPts val="0"/>
              </a:spcBef>
              <a:spcAft>
                <a:spcPts val="0"/>
              </a:spcAft>
              <a:buClr>
                <a:srgbClr val="595959"/>
              </a:buClr>
              <a:buSzPts val="1200"/>
              <a:buChar char="●"/>
            </a:pPr>
            <a:r>
              <a:rPr lang="en" sz="1200">
                <a:solidFill>
                  <a:srgbClr val="595959"/>
                </a:solidFill>
              </a:rPr>
              <a:t>When I show new data, which might be in the form of a scatterplot ** add animation here to show scatterplot **, it’s also a distribution because there’s some uncertainty around these values. </a:t>
            </a:r>
            <a:endParaRPr sz="1200">
              <a:solidFill>
                <a:srgbClr val="595959"/>
              </a:solidFill>
            </a:endParaRPr>
          </a:p>
          <a:p>
            <a:pPr marL="457200" lvl="0" indent="-304800" algn="l" rtl="0">
              <a:spcBef>
                <a:spcPts val="0"/>
              </a:spcBef>
              <a:spcAft>
                <a:spcPts val="0"/>
              </a:spcAft>
              <a:buClr>
                <a:srgbClr val="595959"/>
              </a:buClr>
              <a:buSzPts val="1200"/>
              <a:buChar char="●"/>
            </a:pPr>
            <a:r>
              <a:rPr lang="en" sz="1200">
                <a:solidFill>
                  <a:srgbClr val="595959"/>
                </a:solidFill>
              </a:rPr>
              <a:t>As a reasonable person, I incorporate that new information into my prior beliefs, and I get an updated or </a:t>
            </a:r>
            <a:r>
              <a:rPr lang="en" sz="1200" b="1">
                <a:solidFill>
                  <a:srgbClr val="595959"/>
                </a:solidFill>
              </a:rPr>
              <a:t>posterior belief</a:t>
            </a:r>
            <a:r>
              <a:rPr lang="en" sz="1200">
                <a:solidFill>
                  <a:srgbClr val="595959"/>
                </a:solidFill>
              </a:rPr>
              <a:t>.</a:t>
            </a:r>
            <a:endParaRPr sz="1200">
              <a:solidFill>
                <a:srgbClr val="595959"/>
              </a:solidFill>
            </a:endParaRPr>
          </a:p>
          <a:p>
            <a:pPr marL="457200" lvl="0" indent="-304800" algn="l" rtl="0">
              <a:spcBef>
                <a:spcPts val="0"/>
              </a:spcBef>
              <a:spcAft>
                <a:spcPts val="0"/>
              </a:spcAft>
              <a:buClr>
                <a:srgbClr val="595959"/>
              </a:buClr>
              <a:buSzPts val="1200"/>
              <a:buChar char="●"/>
            </a:pPr>
            <a:r>
              <a:rPr lang="en" sz="1200">
                <a:solidFill>
                  <a:srgbClr val="595959"/>
                </a:solidFill>
              </a:rPr>
              <a:t>Now… if time passes, I go about my day, I sleep, drink coffee, and take my cat for a walk, and my belief after all that time is still the same, then we will say that I have </a:t>
            </a:r>
            <a:r>
              <a:rPr lang="en" sz="1200" b="1">
                <a:solidFill>
                  <a:srgbClr val="595959"/>
                </a:solidFill>
              </a:rPr>
              <a:t>maintained that belief.  </a:t>
            </a:r>
            <a:endParaRPr sz="1200" b="1">
              <a:solidFill>
                <a:srgbClr val="59595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3a3bbea72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3a3bbea72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But, if after I’ve slept, walked my cat, and baked donuts, my belief now shifts back toward my prior (maybe I’ve forgotten the data I saw, maybe I didn’t really incorporate it into my beliefs), then we will call that </a:t>
            </a:r>
            <a:r>
              <a:rPr lang="en" sz="1200" b="1"/>
              <a:t>belief decay</a:t>
            </a:r>
            <a:endParaRPr sz="1200"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3a3bbea72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3a3bbea72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solidFill>
                  <a:srgbClr val="595959"/>
                </a:solidFill>
              </a:rPr>
              <a:t>And finally, if after I’ve slept, baked donuts, and chopped up firewood, my belief shifts more towards the data, then we will call that </a:t>
            </a:r>
            <a:r>
              <a:rPr lang="en" sz="1200" b="1">
                <a:solidFill>
                  <a:srgbClr val="595959"/>
                </a:solidFill>
              </a:rPr>
              <a:t>belief strengthening</a:t>
            </a:r>
            <a:endParaRPr sz="1200"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3a5b5410d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3a5b5410d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So given this background here, are our hypotheses: </a:t>
            </a:r>
            <a:endParaRPr>
              <a:solidFill>
                <a:schemeClr val="dk1"/>
              </a:solidFill>
            </a:endParaRPr>
          </a:p>
          <a:p>
            <a:pPr marL="914400" lvl="1" indent="-298450" algn="l" rtl="0">
              <a:lnSpc>
                <a:spcPct val="95000"/>
              </a:lnSpc>
              <a:spcBef>
                <a:spcPts val="0"/>
              </a:spcBef>
              <a:spcAft>
                <a:spcPts val="0"/>
              </a:spcAft>
              <a:buClr>
                <a:schemeClr val="dk1"/>
              </a:buClr>
              <a:buSzPts val="1100"/>
              <a:buChar char="○"/>
            </a:pPr>
            <a:r>
              <a:rPr lang="en">
                <a:solidFill>
                  <a:schemeClr val="dk1"/>
                </a:solidFill>
              </a:rPr>
              <a:t>The posterior beliefs would show movement towards prior over time. (belief decay)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uncertainty for strongly held prior beliefs would increase over time. (with time, potentially distractions, new information, people will forget)</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1ec6faa384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1ec6faa38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How did we evaluate these hypotheses?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3aa6f5c2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3aa6f5c2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Script: </a:t>
            </a:r>
            <a:r>
              <a:rPr lang="en" sz="1200">
                <a:solidFill>
                  <a:srgbClr val="444746"/>
                </a:solidFill>
                <a:highlight>
                  <a:srgbClr val="FFFFFF"/>
                </a:highlight>
              </a:rPr>
              <a:t> as visualization researchers, we are particularly interested in how beliefs are affected by visual representations of data. (and show some visualizations)</a:t>
            </a:r>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3aa6f5c23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3aa6f5c2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First we elicit users prior belief, in this case, about depression sevirity and Avg hours spent on social media.</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And this person things they are very positively correlated.</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3b3247ad24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3b3247ad24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First, we had a background survey including</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Age</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Education level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Etc. </a:t>
            </a:r>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3b3247ad24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3b3247ad24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First, we had a background survey including</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Age</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Education level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Etc. </a:t>
            </a: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3b3247ad24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3b3247ad24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First, we had a background survey including</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Age</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Education level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Etc.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3b3247ad24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3b3247ad24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3aa6f5c5db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3aa6f5c5db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Those three datasets included</a:t>
            </a:r>
            <a:endParaRPr sz="1400"/>
          </a:p>
          <a:p>
            <a:pPr marL="914400" lvl="1" indent="-317500" algn="l" rtl="0">
              <a:spcBef>
                <a:spcPts val="0"/>
              </a:spcBef>
              <a:spcAft>
                <a:spcPts val="0"/>
              </a:spcAft>
              <a:buSzPts val="1400"/>
              <a:buChar char="○"/>
            </a:pPr>
            <a:r>
              <a:rPr lang="en" sz="1400"/>
              <a:t>Immigrant population x crime rate</a:t>
            </a:r>
            <a:endParaRPr sz="1400"/>
          </a:p>
          <a:p>
            <a:pPr marL="914400" lvl="1" indent="-317500" algn="l" rtl="0">
              <a:spcBef>
                <a:spcPts val="0"/>
              </a:spcBef>
              <a:spcAft>
                <a:spcPts val="0"/>
              </a:spcAft>
              <a:buSzPts val="1400"/>
              <a:buChar char="○"/>
            </a:pPr>
            <a:r>
              <a:rPr lang="en" sz="1400"/>
              <a:t>Social media hours x depression </a:t>
            </a:r>
            <a:endParaRPr sz="1400"/>
          </a:p>
          <a:p>
            <a:pPr marL="914400" lvl="1" indent="-317500" algn="l" rtl="0">
              <a:spcBef>
                <a:spcPts val="0"/>
              </a:spcBef>
              <a:spcAft>
                <a:spcPts val="0"/>
              </a:spcAft>
              <a:buSzPts val="1400"/>
              <a:buChar char="○"/>
            </a:pPr>
            <a:r>
              <a:rPr lang="en" sz="1400"/>
              <a:t>Years of education x income</a:t>
            </a:r>
            <a:endParaRPr sz="1400"/>
          </a:p>
          <a:p>
            <a:pPr marL="457200" lvl="0" indent="-317500" algn="l" rtl="0">
              <a:spcBef>
                <a:spcPts val="0"/>
              </a:spcBef>
              <a:spcAft>
                <a:spcPts val="0"/>
              </a:spcAft>
              <a:buSzPts val="1400"/>
              <a:buChar char="●"/>
            </a:pPr>
            <a:r>
              <a:rPr lang="en" sz="1400"/>
              <a:t>We showed them data in the form of a scatterplot with 50 points</a:t>
            </a:r>
            <a:endParaRPr sz="1400"/>
          </a:p>
          <a:p>
            <a:pPr marL="914400" lvl="1" indent="-317500" algn="l" rtl="0">
              <a:spcBef>
                <a:spcPts val="0"/>
              </a:spcBef>
              <a:spcAft>
                <a:spcPts val="0"/>
              </a:spcAft>
              <a:buSzPts val="1400"/>
              <a:buChar char="○"/>
            </a:pPr>
            <a:r>
              <a:rPr lang="en" sz="1400"/>
              <a:t>We didn’t give any contextual information about the data (e.g., we didn’t tell them any specific immigrant population or geographic location or period in time)</a:t>
            </a:r>
            <a:endParaRPr sz="1400"/>
          </a:p>
          <a:p>
            <a:pPr marL="914400" lvl="1" indent="-317500" algn="l" rtl="0">
              <a:spcBef>
                <a:spcPts val="0"/>
              </a:spcBef>
              <a:spcAft>
                <a:spcPts val="0"/>
              </a:spcAft>
              <a:buSzPts val="1400"/>
              <a:buChar char="○"/>
            </a:pPr>
            <a:r>
              <a:rPr lang="en" sz="1400"/>
              <a:t>We showed the evidence systematically as incongruent with the prior belief – so this data was artificially generated for each participant to show a trend in the opposite direction of their belief – to maximize the likelihood that we might be able to observe movement in belief.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3b3247ad24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3b3247ad2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First, we had a background survey including</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Age</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Education level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Etc. </a:t>
            </a:r>
            <a:endParaRPr sz="12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3aa6f5c5d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3aa6f5c5db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solidFill>
                  <a:schemeClr val="dk1"/>
                </a:solidFill>
              </a:rPr>
              <a:t>Next, we trained them on the Line+Cone technique for eliciting their beliefs about correlations</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To ensure everyone had a reasonably equal starting point of statistical literacy</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They couldn’t advance until they answered a series of statistical comprehension questions correctly.</a:t>
            </a: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3aa6f5c5db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3aa6f5c5db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Next, we elicited their prior beliefs about a dataset (for example education x income)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showed them new data</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their posterior belief</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added a distracting task for 5 minutes (playing tetris)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posterior belief once more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repeated this three times for three different datasets.</a:t>
            </a:r>
            <a:endParaRPr sz="12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3c5e08a34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3c5e08a34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Next, we elicited their prior beliefs about a dataset (for example education x income)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showed them new data</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their posterior belief</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added a distracting task for 5 minutes (playing tetris)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posterior belief once more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repeated this three times for three different datasets.</a:t>
            </a:r>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3c5e08a34c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3c5e08a34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Next, we elicited their prior beliefs about a dataset (for example education x income)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showed them new data</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their posterior belief</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added a distracting task for 5 minutes (playing tetris)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posterior belief once more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repeated this three times for three different datasets.</a:t>
            </a:r>
            <a:endParaRPr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3c5e08a34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3c5e08a34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Next, we elicited their prior beliefs about a dataset (for example education x income)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showed them new data</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their posterior belief</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added a distracting task for 5 minutes (playing tetris)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posterior belief once more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repeated this three times for three different datasets.</a:t>
            </a: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3c5e08a34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3c5e08a34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Next, we elicited their prior beliefs about a dataset (for example education x income)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showed them new data</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their posterior belief</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added a distracting task for 5 minutes (playing tetris)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posterior belief once more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repeated this three times for three different datasets.</a:t>
            </a:r>
            <a:endParaRPr sz="12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3c5e08a34c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3c5e08a34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Next, we elicited their prior beliefs about a dataset (for example education x income)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showed them new data</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their posterior belief</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added a distracting task for 5 minutes (playing tetris)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posterior belief once more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repeated this three times for three different datasets.</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3c5e08a34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3c5e08a34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Next, we elicited their prior beliefs about a dataset (for example education x income)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showed them new data</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their posterior belief</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added a distracting task for 5 minutes (playing tetris)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posterior belief once more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repeated this three times for three different datasets.</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3b3247ad2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3b3247ad2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Original question: Why study belief change with visualizations, why it is important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Script: Our beliefs get affected by various media sources around us in the form of speech, text, social and interactive media.</a:t>
            </a:r>
            <a:endParaRPr sz="1200">
              <a:solidFill>
                <a:schemeClr val="dk1"/>
              </a:solidFill>
            </a:endParaRPr>
          </a:p>
          <a:p>
            <a:pPr marL="0" lvl="0" indent="0" algn="l" rtl="0">
              <a:spcBef>
                <a:spcPts val="0"/>
              </a:spcBef>
              <a:spcAft>
                <a:spcPts val="0"/>
              </a:spcAft>
              <a:buNone/>
            </a:pPr>
            <a:endParaRPr sz="1200">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Surrounded with information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*Speech</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*Text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*Social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Interactive Media</a:t>
            </a:r>
            <a:endParaRPr sz="12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3c5e08a3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3c5e08a3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Next, we elicited their prior beliefs about a dataset (for example education x income)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showed them new data</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their posterior belief</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Then added a distracting task for 5 minutes (playing tetris)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Elicited posterior belief once more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repeated this three times for three different datasets.</a:t>
            </a:r>
            <a:endParaRPr sz="12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3aa6f5c5db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23aa6f5c5db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Afterwards, we asked users to reflect on those beliefs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showed them the correlations they gave us, and asked them why</a:t>
            </a:r>
            <a:endParaRPr sz="12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3aa6f5c5db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3aa6f5c5db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We recruited 101 participants through the crowdsourcing platform Prolific</a:t>
            </a:r>
            <a:endParaRPr sz="1400"/>
          </a:p>
          <a:p>
            <a:pPr marL="457200" lvl="0" indent="-317500" algn="l" rtl="0">
              <a:spcBef>
                <a:spcPts val="0"/>
              </a:spcBef>
              <a:spcAft>
                <a:spcPts val="0"/>
              </a:spcAft>
              <a:buSzPts val="1400"/>
              <a:buChar char="●"/>
            </a:pPr>
            <a:r>
              <a:rPr lang="en" sz="1400"/>
              <a:t>They were all 18+ years of age, fluent in English and located in the US</a:t>
            </a:r>
            <a:endParaRPr sz="1400"/>
          </a:p>
          <a:p>
            <a:pPr marL="457200" lvl="0" indent="-317500" algn="l" rtl="0">
              <a:spcBef>
                <a:spcPts val="0"/>
              </a:spcBef>
              <a:spcAft>
                <a:spcPts val="0"/>
              </a:spcAft>
              <a:buSzPts val="1400"/>
              <a:buChar char="●"/>
            </a:pPr>
            <a:r>
              <a:rPr lang="en" sz="1400"/>
              <a:t>We tried to balance gender of participants as best we could and recruit from a broad range of demographic ages and education levels</a:t>
            </a: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3aa6f5c5d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3aa6f5c5d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Now let me talk through our analysis of these results</a:t>
            </a:r>
            <a:endParaRPr sz="1400"/>
          </a:p>
          <a:p>
            <a:pPr marL="457200" lvl="0" indent="-317500" algn="l" rtl="0">
              <a:spcBef>
                <a:spcPts val="0"/>
              </a:spcBef>
              <a:spcAft>
                <a:spcPts val="0"/>
              </a:spcAft>
              <a:buClr>
                <a:schemeClr val="dk1"/>
              </a:buClr>
              <a:buSzPts val="1400"/>
              <a:buChar char="●"/>
            </a:pPr>
            <a:r>
              <a:rPr lang="en" sz="1400">
                <a:solidFill>
                  <a:schemeClr val="dk1"/>
                </a:solidFill>
              </a:rPr>
              <a:t>We looked for statistically significant signs of belief decay</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And conducted qualitative analysis of participant responses to understand the reasons </a:t>
            </a:r>
            <a:r>
              <a:rPr lang="en" sz="1400" b="1">
                <a:solidFill>
                  <a:schemeClr val="dk1"/>
                </a:solidFill>
              </a:rPr>
              <a:t>why </a:t>
            </a:r>
            <a:r>
              <a:rPr lang="en" sz="1400">
                <a:solidFill>
                  <a:schemeClr val="dk1"/>
                </a:solidFill>
              </a:rPr>
              <a:t>participants beliefs changed over time</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3aa6f5c5d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3aa6f5c5d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Starting with our quantitative analysis</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3aa6f5c5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3aa6f5c5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The prior beliefs for the three datasets were all quite different</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These distributions show the distribution of all participants’ beliefs for each of the three datasets starting with immigrant population x crime rate on the left, social media hours x depression in the middle, and education level x income on the right</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0a2b5be26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0a2b5be26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The prior beliefs for the three datasets were all quite different</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These distributions show the distribution of all participants’ beliefs for each of the three datasets starting with immigrant population x crime rate on the left, social media hours x depression in the middle, and education level x income on the right</a:t>
            </a:r>
            <a:endParaRPr sz="12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3aa6f5c5d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3aa6f5c5d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Now if we compare those curves, shown here in gray, and remembering that participants were shown incongruent data, their posterior belief is shown here in blue, so we see a pretty big shift. Participants did respond to the evidence that we showed them.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Now, after they played tetris, again remembering that they saw no new information during that time period, we elicited their beliefs again shown here in red. We can see a slight shift back towards the direction of the prior in some parts of the distribution</a:t>
            </a:r>
            <a:endParaRPr sz="12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3aa6f5c5d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3aa6f5c5d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But, after running a mixed-effects regression model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found no statistically significant results to suggest that there was movement towards the prior</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And no statistically significant results to suggest that uncertainty was higher over time for the strongly held beliefs. </a:t>
            </a:r>
            <a:endParaRPr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23aa6f5c5db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23aa6f5c5db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If we inspect these trends more closely, we can observe how many participants for each dataset maintained their belief, so given some fudge factor of 0.05, we find that 25, 31, and 38 participants respectively maintained their belief – shown in yellow.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find that 45, 37, and 28 participants respectively showed belief decay or movement towards the prior - shown in blue.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And 31, 33, and 35 participants respectively showed belief strengthening or movement towards the data - shown in purple.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a5b5410d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a5b5410d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As we encounter this new information, we update our beliefs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Afterwards, we call that our “posterior belief”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Example: gender bias</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“I’m pretty sure gender bias no longer exists”</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I see new evidence in a news article</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And update my belief, because I’m a reasonable person who is responsive to new information. </a:t>
            </a:r>
            <a:endParaRPr sz="12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e1ee51eb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e1ee51eb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If we inspect these trends more closely, we can observe how many participants for each dataset maintained their belief, so given some fudge factor of 0.05, we find that 25, 31, and 38 participants respectively maintained their belief – shown in yellow.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find that 45, 37, and 28 participants respectively showed belief decay or movement towards the prior - shown in blue.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And 31, 33, and 35 participants respectively showed belief strengthening or movement towards the data - shown in purple. </a:t>
            </a:r>
            <a:endParaRPr sz="12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e1ee51eb3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e1ee51eb3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If we inspect these trends more closely, we can observe how many participants for each dataset maintained their belief, so given some fudge factor of 0.05, we find that 25, 31, and 38 participants respectively maintained their belief – shown in yellow.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find that 45, 37, and 28 participants respectively showed belief decay or movement towards the prior - shown in blue.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And 31, 33, and 35 participants respectively showed belief strengthening or movement towards the data - shown in purple. </a:t>
            </a:r>
            <a:endParaRPr sz="12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3aa6f5c5d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3aa6f5c5db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But this fudge factor of 0.05 was arbitrary – so we also considered there may be more noise in how we elicit the beliefs, and we considered a fudge factor of 0.1 as well. This led to a much clearer trend that most participants actually maintained their belief.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Alternatively, we also explored another formulation where we considered it belief maintenance as long as the second posterior belief was within the range of uncertainty indicated in the first posterior elicitation. And in this case, we observed even stronger trends of belief maintenance. In all cases, this debunked our hypothesis! </a:t>
            </a:r>
            <a:endParaRPr sz="12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3aa6f5c5d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3aa6f5c5d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So in summary, we found no statistically significant differences to suggest that there is a systematic belief decay happening. </a:t>
            </a: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3aa6f5c5d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3aa6f5c5d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Now, in spite of not seeing any systematic trends of belief decay, we were curious to see that, in cases where we do observe belief decay, </a:t>
            </a:r>
            <a:r>
              <a:rPr lang="en" sz="1400" b="1"/>
              <a:t>why does it happen?</a:t>
            </a:r>
            <a:endParaRPr sz="1400" b="1"/>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3aa6f5c5d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3aa6f5c5d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So we asked participants why for each prior and posterior elicitation they gave us. </a:t>
            </a:r>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3aa6f5c5d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3aa6f5c5d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And we conducted qualitative coding of this data where all authors independently identified trends then came together to discuss until a stable code book was obtained</a:t>
            </a:r>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3aa6f5c5d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3aa6f5c5d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solidFill>
                  <a:schemeClr val="dk1"/>
                </a:solidFill>
              </a:rPr>
              <a:t>We identified a total of 9 prototypical trends.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4 of them were reasons why participants exhibited belief decay, or movement towards the prior.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First,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Second,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Third,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Fourth, …</a:t>
            </a:r>
            <a:endParaRPr sz="120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3aa6f5c5db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3aa6f5c5d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Next, there were two reasons why participants cited belief movement towards the data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First,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Second, …</a:t>
            </a:r>
            <a:endParaRPr sz="120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3aa6f5c5d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3aa6f5c5d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Finally, there were three reasons why participants cited belief maintenance</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First,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Second, …</a:t>
            </a:r>
            <a:endParaRPr sz="1200">
              <a:solidFill>
                <a:schemeClr val="dk1"/>
              </a:solidFill>
            </a:endParaRPr>
          </a:p>
          <a:p>
            <a:pPr marL="914400" lvl="1" indent="-304800" algn="l" rtl="0">
              <a:spcBef>
                <a:spcPts val="0"/>
              </a:spcBef>
              <a:spcAft>
                <a:spcPts val="0"/>
              </a:spcAft>
              <a:buClr>
                <a:schemeClr val="dk1"/>
              </a:buClr>
              <a:buSzPts val="1200"/>
              <a:buChar char="○"/>
            </a:pPr>
            <a:r>
              <a:rPr lang="en" sz="1200">
                <a:solidFill>
                  <a:schemeClr val="dk1"/>
                </a:solidFill>
              </a:rPr>
              <a:t>Third, …</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3b3247ad24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3b3247ad24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So how can we get systematic about how we are measuring these belief updates?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can consider a framework for how to measure belief updates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There are lots of studies in the vis community and beyond that look at belief updating – and compare how people update their beliefs to some normative value, typically using a Bayesian framework.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So that’s the technical part. </a:t>
            </a:r>
            <a:endParaRPr sz="120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3aa6f5c5d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3aa6f5c5d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However, we note that there were a number of incoherent responses…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Out of 303 responses for 3 datasets from 101 participants, 56 of those responses were not able to be successfully transcribed. </a:t>
            </a:r>
            <a:endParaRPr sz="120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3aa6f5c5d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3aa6f5c5d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So in summary, we do not find that participants globally exhibit this trend of belief decay, but when it does happen, we now have a better understanding of the underlying mechanisms for why</a:t>
            </a:r>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3b70dddfa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3b70dddfa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23b70dddfac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23b70dddfac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3b70dddfac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3b70dddfac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e1ee51eb3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e1ee51eb3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 sz="1200">
                <a:solidFill>
                  <a:srgbClr val="595959"/>
                </a:solidFill>
              </a:rPr>
              <a:t>We go about our day, </a:t>
            </a:r>
            <a:endParaRPr sz="1200">
              <a:solidFill>
                <a:srgbClr val="595959"/>
              </a:solidFill>
            </a:endParaRPr>
          </a:p>
          <a:p>
            <a:pPr marL="457200" lvl="0" indent="-304800" algn="l" rtl="0">
              <a:lnSpc>
                <a:spcPct val="115000"/>
              </a:lnSpc>
              <a:spcBef>
                <a:spcPts val="0"/>
              </a:spcBef>
              <a:spcAft>
                <a:spcPts val="0"/>
              </a:spcAft>
              <a:buClr>
                <a:schemeClr val="dk1"/>
              </a:buClr>
              <a:buSzPts val="1200"/>
              <a:buChar char="●"/>
            </a:pPr>
            <a:r>
              <a:rPr lang="en" sz="1200">
                <a:solidFill>
                  <a:srgbClr val="595959"/>
                </a:solidFill>
              </a:rPr>
              <a:t>We keep analyzing data, </a:t>
            </a:r>
            <a:endParaRPr sz="1200">
              <a:solidFill>
                <a:srgbClr val="595959"/>
              </a:solidFill>
            </a:endParaRPr>
          </a:p>
          <a:p>
            <a:pPr marL="457200" lvl="0" indent="-304800" algn="l" rtl="0">
              <a:lnSpc>
                <a:spcPct val="115000"/>
              </a:lnSpc>
              <a:spcBef>
                <a:spcPts val="0"/>
              </a:spcBef>
              <a:spcAft>
                <a:spcPts val="0"/>
              </a:spcAft>
              <a:buClr>
                <a:schemeClr val="dk1"/>
              </a:buClr>
              <a:buSzPts val="1200"/>
              <a:buChar char="●"/>
            </a:pPr>
            <a:r>
              <a:rPr lang="en" sz="1200">
                <a:solidFill>
                  <a:srgbClr val="595959"/>
                </a:solidFill>
              </a:rPr>
              <a:t>Etc. </a:t>
            </a:r>
            <a:endParaRPr sz="1200">
              <a:solidFill>
                <a:srgbClr val="595959"/>
              </a:solidFill>
            </a:endParaRPr>
          </a:p>
          <a:p>
            <a:pPr marL="457200" lvl="0" indent="-304800" algn="l" rtl="0">
              <a:lnSpc>
                <a:spcPct val="115000"/>
              </a:lnSpc>
              <a:spcBef>
                <a:spcPts val="0"/>
              </a:spcBef>
              <a:spcAft>
                <a:spcPts val="0"/>
              </a:spcAft>
              <a:buClr>
                <a:schemeClr val="dk1"/>
              </a:buClr>
              <a:buSzPts val="1200"/>
              <a:buChar char="●"/>
            </a:pPr>
            <a:r>
              <a:rPr lang="en" sz="1200">
                <a:solidFill>
                  <a:srgbClr val="595959"/>
                </a:solidFill>
              </a:rPr>
              <a:t>So when we update our beliefs, do we really retain that information? </a:t>
            </a:r>
            <a:endParaRPr sz="1200">
              <a:solidFill>
                <a:schemeClr val="dk1"/>
              </a:solidFill>
            </a:endParaRPr>
          </a:p>
          <a:p>
            <a:pPr marL="457200" lvl="0" indent="0" algn="l" rtl="0">
              <a:spcBef>
                <a:spcPts val="1200"/>
              </a:spcBef>
              <a:spcAft>
                <a:spcPts val="0"/>
              </a:spcAft>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3b3247ad24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3b3247ad24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Paper Title</a:t>
            </a:r>
            <a:endParaRPr/>
          </a:p>
          <a:p>
            <a:pPr marL="457200" lvl="0" indent="-298450" algn="l" rtl="0">
              <a:spcBef>
                <a:spcPts val="0"/>
              </a:spcBef>
              <a:spcAft>
                <a:spcPts val="0"/>
              </a:spcAft>
              <a:buSzPts val="1100"/>
              <a:buChar char="●"/>
            </a:pPr>
            <a:r>
              <a:rPr lang="en"/>
              <a:t>I’m Ali</a:t>
            </a:r>
            <a:endParaRPr/>
          </a:p>
          <a:p>
            <a:pPr marL="457200" lvl="0" indent="-298450" algn="l" rtl="0">
              <a:spcBef>
                <a:spcPts val="0"/>
              </a:spcBef>
              <a:spcAft>
                <a:spcPts val="0"/>
              </a:spcAft>
              <a:buSzPts val="1100"/>
              <a:buChar char="●"/>
            </a:pPr>
            <a:r>
              <a:rPr lang="en"/>
              <a:t>Coauthors are…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3b3247ad2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3b3247ad2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7.gif"/><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7.gif"/><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5.gif"/><Relationship Id="rId4" Type="http://schemas.openxmlformats.org/officeDocument/2006/relationships/image" Target="../media/image24.gif"/></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6.png"/><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3" Type="http://schemas.openxmlformats.org/officeDocument/2006/relationships/image" Target="../media/image31.gif"/><Relationship Id="rId7" Type="http://schemas.openxmlformats.org/officeDocument/2006/relationships/image" Target="../media/image25.gi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4.gif"/></Relationships>
</file>

<file path=ppt/slides/_rels/slide36.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31.gif"/><Relationship Id="rId7" Type="http://schemas.openxmlformats.org/officeDocument/2006/relationships/image" Target="../media/image25.gi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4.gif"/></Relationships>
</file>

<file path=ppt/slides/_rels/slide3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31.gif"/><Relationship Id="rId7" Type="http://schemas.openxmlformats.org/officeDocument/2006/relationships/image" Target="../media/image25.gi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4.gif"/></Relationships>
</file>

<file path=ppt/slides/_rels/slide38.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31.gif"/><Relationship Id="rId7" Type="http://schemas.openxmlformats.org/officeDocument/2006/relationships/image" Target="../media/image25.gi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4.gif"/></Relationships>
</file>

<file path=ppt/slides/_rels/slide39.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31.gif"/><Relationship Id="rId7" Type="http://schemas.openxmlformats.org/officeDocument/2006/relationships/image" Target="../media/image25.gi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7.gif"/><Relationship Id="rId5" Type="http://schemas.openxmlformats.org/officeDocument/2006/relationships/image" Target="../media/image26.png"/><Relationship Id="rId10" Type="http://schemas.openxmlformats.org/officeDocument/2006/relationships/image" Target="../media/image33.gif"/><Relationship Id="rId4" Type="http://schemas.openxmlformats.org/officeDocument/2006/relationships/image" Target="../media/image24.gif"/><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4.gif"/></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gi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24.gif"/><Relationship Id="rId4" Type="http://schemas.openxmlformats.org/officeDocument/2006/relationships/image" Target="../media/image31.gif"/></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21700" y="1811400"/>
            <a:ext cx="5028000" cy="2770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sz="2600">
                <a:latin typeface="Fira Sans Extra Condensed SemiBold"/>
                <a:ea typeface="Fira Sans Extra Condensed SemiBold"/>
                <a:cs typeface="Fira Sans Extra Condensed SemiBold"/>
                <a:sym typeface="Fira Sans Extra Condensed SemiBold"/>
              </a:rPr>
              <a:t>Belief Decay or Persistence? A Mixed-method Study on Belief Movement Over Time</a:t>
            </a:r>
            <a:endParaRPr sz="2600">
              <a:latin typeface="Fira Sans Extra Condensed SemiBold"/>
              <a:ea typeface="Fira Sans Extra Condensed SemiBold"/>
              <a:cs typeface="Fira Sans Extra Condensed SemiBold"/>
              <a:sym typeface="Fira Sans Extra Condensed SemiBold"/>
            </a:endParaRPr>
          </a:p>
        </p:txBody>
      </p:sp>
      <p:sp>
        <p:nvSpPr>
          <p:cNvPr id="55" name="Google Shape;55;p13"/>
          <p:cNvSpPr txBox="1">
            <a:spLocks noGrp="1"/>
          </p:cNvSpPr>
          <p:nvPr>
            <p:ph type="subTitle" idx="1"/>
          </p:nvPr>
        </p:nvSpPr>
        <p:spPr>
          <a:xfrm>
            <a:off x="5022925" y="1502450"/>
            <a:ext cx="2158800" cy="109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1E376D"/>
                </a:solidFill>
                <a:latin typeface="Fira Sans Extra Condensed Medium"/>
                <a:ea typeface="Fira Sans Extra Condensed Medium"/>
                <a:cs typeface="Fira Sans Extra Condensed Medium"/>
                <a:sym typeface="Fira Sans Extra Condensed Medium"/>
              </a:rPr>
              <a:t>Shrey Gupta </a:t>
            </a:r>
            <a:r>
              <a:rPr lang="en" sz="1500" baseline="30000">
                <a:solidFill>
                  <a:srgbClr val="1E376D"/>
                </a:solidFill>
                <a:latin typeface="Fira Sans Extra Condensed Medium"/>
                <a:ea typeface="Fira Sans Extra Condensed Medium"/>
                <a:cs typeface="Fira Sans Extra Condensed Medium"/>
                <a:sym typeface="Fira Sans Extra Condensed Medium"/>
              </a:rPr>
              <a:t>[1]</a:t>
            </a:r>
            <a:endParaRPr sz="1500" baseline="300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500">
                <a:solidFill>
                  <a:srgbClr val="1E376D"/>
                </a:solidFill>
                <a:latin typeface="Fira Sans Extra Condensed Medium"/>
                <a:ea typeface="Fira Sans Extra Condensed Medium"/>
                <a:cs typeface="Fira Sans Extra Condensed Medium"/>
                <a:sym typeface="Fira Sans Extra Condensed Medium"/>
              </a:rPr>
              <a:t>Alireza Karduni </a:t>
            </a:r>
            <a:r>
              <a:rPr lang="en" sz="1500" baseline="30000">
                <a:solidFill>
                  <a:srgbClr val="1E376D"/>
                </a:solidFill>
                <a:latin typeface="Fira Sans Extra Condensed Medium"/>
                <a:ea typeface="Fira Sans Extra Condensed Medium"/>
                <a:cs typeface="Fira Sans Extra Condensed Medium"/>
                <a:sym typeface="Fira Sans Extra Condensed Medium"/>
              </a:rPr>
              <a:t>[2]</a:t>
            </a:r>
            <a:endParaRPr sz="1500" baseline="300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500">
                <a:solidFill>
                  <a:srgbClr val="1E376D"/>
                </a:solidFill>
                <a:latin typeface="Fira Sans Extra Condensed Medium"/>
                <a:ea typeface="Fira Sans Extra Condensed Medium"/>
                <a:cs typeface="Fira Sans Extra Condensed Medium"/>
                <a:sym typeface="Fira Sans Extra Condensed Medium"/>
              </a:rPr>
              <a:t>Emily Wall </a:t>
            </a:r>
            <a:r>
              <a:rPr lang="en" sz="1500" baseline="30000">
                <a:solidFill>
                  <a:srgbClr val="1E376D"/>
                </a:solidFill>
                <a:latin typeface="Fira Sans Extra Condensed Medium"/>
                <a:ea typeface="Fira Sans Extra Condensed Medium"/>
                <a:cs typeface="Fira Sans Extra Condensed Medium"/>
                <a:sym typeface="Fira Sans Extra Condensed Medium"/>
              </a:rPr>
              <a:t>[1]</a:t>
            </a:r>
            <a:endParaRPr sz="1500" baseline="30000">
              <a:solidFill>
                <a:srgbClr val="1E376D"/>
              </a:solidFill>
              <a:latin typeface="Fira Sans Extra Condensed Medium"/>
              <a:ea typeface="Fira Sans Extra Condensed Medium"/>
              <a:cs typeface="Fira Sans Extra Condensed Medium"/>
              <a:sym typeface="Fira Sans Extra Condensed Medium"/>
            </a:endParaRPr>
          </a:p>
        </p:txBody>
      </p:sp>
      <p:pic>
        <p:nvPicPr>
          <p:cNvPr id="56" name="Google Shape;56;p13"/>
          <p:cNvPicPr preferRelativeResize="0"/>
          <p:nvPr/>
        </p:nvPicPr>
        <p:blipFill>
          <a:blip r:embed="rId3">
            <a:alphaModFix/>
          </a:blip>
          <a:stretch>
            <a:fillRect/>
          </a:stretch>
        </p:blipFill>
        <p:spPr>
          <a:xfrm>
            <a:off x="2356725" y="2049312"/>
            <a:ext cx="1044900" cy="1044900"/>
          </a:xfrm>
          <a:prstGeom prst="ellipse">
            <a:avLst/>
          </a:prstGeom>
          <a:noFill/>
          <a:ln>
            <a:noFill/>
          </a:ln>
        </p:spPr>
      </p:pic>
      <p:pic>
        <p:nvPicPr>
          <p:cNvPr id="57" name="Google Shape;57;p13"/>
          <p:cNvPicPr preferRelativeResize="0"/>
          <p:nvPr/>
        </p:nvPicPr>
        <p:blipFill>
          <a:blip r:embed="rId4">
            <a:alphaModFix/>
          </a:blip>
          <a:stretch>
            <a:fillRect/>
          </a:stretch>
        </p:blipFill>
        <p:spPr>
          <a:xfrm>
            <a:off x="5090650" y="3958800"/>
            <a:ext cx="614137" cy="724100"/>
          </a:xfrm>
          <a:prstGeom prst="rect">
            <a:avLst/>
          </a:prstGeom>
          <a:noFill/>
          <a:ln>
            <a:noFill/>
          </a:ln>
        </p:spPr>
      </p:pic>
      <p:pic>
        <p:nvPicPr>
          <p:cNvPr id="58" name="Google Shape;58;p13"/>
          <p:cNvPicPr preferRelativeResize="0"/>
          <p:nvPr/>
        </p:nvPicPr>
        <p:blipFill>
          <a:blip r:embed="rId5">
            <a:alphaModFix/>
          </a:blip>
          <a:stretch>
            <a:fillRect/>
          </a:stretch>
        </p:blipFill>
        <p:spPr>
          <a:xfrm>
            <a:off x="1179425" y="2049288"/>
            <a:ext cx="1044924" cy="1044924"/>
          </a:xfrm>
          <a:prstGeom prst="rect">
            <a:avLst/>
          </a:prstGeom>
          <a:noFill/>
          <a:ln>
            <a:noFill/>
          </a:ln>
        </p:spPr>
      </p:pic>
      <p:cxnSp>
        <p:nvCxnSpPr>
          <p:cNvPr id="59" name="Google Shape;59;p13"/>
          <p:cNvCxnSpPr/>
          <p:nvPr/>
        </p:nvCxnSpPr>
        <p:spPr>
          <a:xfrm>
            <a:off x="49417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60" name="Google Shape;60;p13"/>
          <p:cNvSpPr txBox="1">
            <a:spLocks noGrp="1"/>
          </p:cNvSpPr>
          <p:nvPr>
            <p:ph type="subTitle" idx="1"/>
          </p:nvPr>
        </p:nvSpPr>
        <p:spPr>
          <a:xfrm>
            <a:off x="5022925" y="3312950"/>
            <a:ext cx="2158800" cy="109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[1] Emory University, Atlanta, US</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[2] IDEO, Chicago, US</a:t>
            </a:r>
            <a:endParaRPr sz="1200">
              <a:solidFill>
                <a:srgbClr val="1E376D"/>
              </a:solidFill>
              <a:latin typeface="Fira Sans Extra Condensed Medium"/>
              <a:ea typeface="Fira Sans Extra Condensed Medium"/>
              <a:cs typeface="Fira Sans Extra Condensed Medium"/>
              <a:sym typeface="Fira Sans Extra Condensed Medium"/>
            </a:endParaRPr>
          </a:p>
        </p:txBody>
      </p:sp>
      <p:pic>
        <p:nvPicPr>
          <p:cNvPr id="61" name="Google Shape;61;p13"/>
          <p:cNvPicPr preferRelativeResize="0"/>
          <p:nvPr/>
        </p:nvPicPr>
        <p:blipFill>
          <a:blip r:embed="rId6">
            <a:alphaModFix/>
          </a:blip>
          <a:stretch>
            <a:fillRect/>
          </a:stretch>
        </p:blipFill>
        <p:spPr>
          <a:xfrm>
            <a:off x="5840200" y="3958799"/>
            <a:ext cx="1259849" cy="554650"/>
          </a:xfrm>
          <a:prstGeom prst="rect">
            <a:avLst/>
          </a:prstGeom>
          <a:noFill/>
          <a:ln>
            <a:noFill/>
          </a:ln>
        </p:spPr>
      </p:pic>
      <p:pic>
        <p:nvPicPr>
          <p:cNvPr id="62" name="Google Shape;62;p13"/>
          <p:cNvPicPr preferRelativeResize="0"/>
          <p:nvPr/>
        </p:nvPicPr>
        <p:blipFill>
          <a:blip r:embed="rId7">
            <a:alphaModFix/>
          </a:blip>
          <a:stretch>
            <a:fillRect/>
          </a:stretch>
        </p:blipFill>
        <p:spPr>
          <a:xfrm>
            <a:off x="3517343" y="2049300"/>
            <a:ext cx="1042500" cy="10449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p:nvPr/>
        </p:nvSpPr>
        <p:spPr>
          <a:xfrm>
            <a:off x="770875" y="1324950"/>
            <a:ext cx="2083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0">
                <a:solidFill>
                  <a:srgbClr val="333333"/>
                </a:solidFill>
                <a:highlight>
                  <a:srgbClr val="FFFFFF"/>
                </a:highlight>
              </a:rPr>
              <a:t>🤓</a:t>
            </a:r>
            <a:endParaRPr sz="15000"/>
          </a:p>
        </p:txBody>
      </p:sp>
      <p:sp>
        <p:nvSpPr>
          <p:cNvPr id="159" name="Google Shape;159;p22"/>
          <p:cNvSpPr txBox="1"/>
          <p:nvPr/>
        </p:nvSpPr>
        <p:spPr>
          <a:xfrm>
            <a:off x="574050" y="1043525"/>
            <a:ext cx="3183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I believe </a:t>
            </a:r>
            <a:r>
              <a:rPr lang="en" b="1">
                <a:latin typeface="Montserrat"/>
                <a:ea typeface="Montserrat"/>
                <a:cs typeface="Montserrat"/>
                <a:sym typeface="Montserrat"/>
              </a:rPr>
              <a:t>higher education ALWAYS </a:t>
            </a:r>
            <a:r>
              <a:rPr lang="en">
                <a:latin typeface="Montserrat"/>
                <a:ea typeface="Montserrat"/>
                <a:cs typeface="Montserrat"/>
                <a:sym typeface="Montserrat"/>
              </a:rPr>
              <a:t>leads to </a:t>
            </a:r>
            <a:r>
              <a:rPr lang="en" b="1">
                <a:latin typeface="Montserrat"/>
                <a:ea typeface="Montserrat"/>
                <a:cs typeface="Montserrat"/>
                <a:sym typeface="Montserrat"/>
              </a:rPr>
              <a:t>higher income. </a:t>
            </a:r>
            <a:endParaRPr b="1">
              <a:latin typeface="Montserrat"/>
              <a:ea typeface="Montserrat"/>
              <a:cs typeface="Montserrat"/>
              <a:sym typeface="Montserrat"/>
            </a:endParaRPr>
          </a:p>
        </p:txBody>
      </p:sp>
      <p:grpSp>
        <p:nvGrpSpPr>
          <p:cNvPr id="160" name="Google Shape;160;p22"/>
          <p:cNvGrpSpPr/>
          <p:nvPr/>
        </p:nvGrpSpPr>
        <p:grpSpPr>
          <a:xfrm>
            <a:off x="3346200" y="1181975"/>
            <a:ext cx="3449100" cy="2407275"/>
            <a:chOff x="3346200" y="1181975"/>
            <a:chExt cx="3449100" cy="2407275"/>
          </a:xfrm>
        </p:grpSpPr>
        <p:cxnSp>
          <p:nvCxnSpPr>
            <p:cNvPr id="161" name="Google Shape;161;p22"/>
            <p:cNvCxnSpPr/>
            <p:nvPr/>
          </p:nvCxnSpPr>
          <p:spPr>
            <a:xfrm rot="10800000">
              <a:off x="4461350" y="1592150"/>
              <a:ext cx="0" cy="1997100"/>
            </a:xfrm>
            <a:prstGeom prst="straightConnector1">
              <a:avLst/>
            </a:prstGeom>
            <a:noFill/>
            <a:ln w="38100" cap="flat" cmpd="sng">
              <a:solidFill>
                <a:schemeClr val="dk2"/>
              </a:solidFill>
              <a:prstDash val="solid"/>
              <a:round/>
              <a:headEnd type="none" w="med" len="med"/>
              <a:tailEnd type="none" w="med" len="med"/>
            </a:ln>
          </p:spPr>
        </p:cxnSp>
        <p:cxnSp>
          <p:nvCxnSpPr>
            <p:cNvPr id="162" name="Google Shape;162;p22"/>
            <p:cNvCxnSpPr/>
            <p:nvPr/>
          </p:nvCxnSpPr>
          <p:spPr>
            <a:xfrm>
              <a:off x="3346200" y="2560550"/>
              <a:ext cx="2299500" cy="0"/>
            </a:xfrm>
            <a:prstGeom prst="straightConnector1">
              <a:avLst/>
            </a:prstGeom>
            <a:noFill/>
            <a:ln w="38100" cap="flat" cmpd="sng">
              <a:solidFill>
                <a:schemeClr val="dk2"/>
              </a:solidFill>
              <a:prstDash val="solid"/>
              <a:round/>
              <a:headEnd type="none" w="med" len="med"/>
              <a:tailEnd type="none" w="med" len="med"/>
            </a:ln>
          </p:spPr>
        </p:cxnSp>
        <p:sp>
          <p:nvSpPr>
            <p:cNvPr id="163" name="Google Shape;163;p22"/>
            <p:cNvSpPr txBox="1"/>
            <p:nvPr/>
          </p:nvSpPr>
          <p:spPr>
            <a:xfrm>
              <a:off x="5732100" y="2325450"/>
              <a:ext cx="106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Years of education</a:t>
              </a:r>
              <a:endParaRPr sz="1000">
                <a:latin typeface="Montserrat"/>
                <a:ea typeface="Montserrat"/>
                <a:cs typeface="Montserrat"/>
                <a:sym typeface="Montserrat"/>
              </a:endParaRPr>
            </a:p>
          </p:txBody>
        </p:sp>
        <p:sp>
          <p:nvSpPr>
            <p:cNvPr id="164" name="Google Shape;164;p22"/>
            <p:cNvSpPr txBox="1"/>
            <p:nvPr/>
          </p:nvSpPr>
          <p:spPr>
            <a:xfrm>
              <a:off x="4180600" y="1181975"/>
              <a:ext cx="69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Income</a:t>
              </a:r>
              <a:endParaRPr sz="1000">
                <a:latin typeface="Montserrat"/>
                <a:ea typeface="Montserrat"/>
                <a:cs typeface="Montserrat"/>
                <a:sym typeface="Montserrat"/>
              </a:endParaRPr>
            </a:p>
          </p:txBody>
        </p:sp>
        <p:sp>
          <p:nvSpPr>
            <p:cNvPr id="165" name="Google Shape;165;p22"/>
            <p:cNvSpPr/>
            <p:nvPr/>
          </p:nvSpPr>
          <p:spPr>
            <a:xfrm>
              <a:off x="4876275" y="18603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4608300" y="2280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3809125" y="27514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57675" y="198556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5213775" y="17502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4461338" y="26204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4180600" y="25994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3899825"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236988" y="24115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644638"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4763763"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5800" y="26413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4353475" y="23905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 name="Google Shape;178;p22"/>
            <p:cNvCxnSpPr/>
            <p:nvPr/>
          </p:nvCxnSpPr>
          <p:spPr>
            <a:xfrm rot="10800000" flipH="1">
              <a:off x="3603138" y="1758301"/>
              <a:ext cx="1785600" cy="1416600"/>
            </a:xfrm>
            <a:prstGeom prst="straightConnector1">
              <a:avLst/>
            </a:prstGeom>
            <a:noFill/>
            <a:ln w="38100" cap="flat" cmpd="sng">
              <a:solidFill>
                <a:srgbClr val="FF9900"/>
              </a:solidFill>
              <a:prstDash val="solid"/>
              <a:round/>
              <a:headEnd type="none" w="med" len="med"/>
              <a:tailEnd type="none" w="med" len="med"/>
            </a:ln>
          </p:spPr>
        </p:cxnSp>
      </p:grpSp>
      <p:sp>
        <p:nvSpPr>
          <p:cNvPr id="179" name="Google Shape;179;p22"/>
          <p:cNvSpPr txBox="1"/>
          <p:nvPr/>
        </p:nvSpPr>
        <p:spPr>
          <a:xfrm>
            <a:off x="5928950" y="1043525"/>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Prior belief</a:t>
            </a:r>
            <a:endParaRPr b="1">
              <a:latin typeface="Montserrat"/>
              <a:ea typeface="Montserrat"/>
              <a:cs typeface="Montserrat"/>
              <a:sym typeface="Montserrat"/>
            </a:endParaRPr>
          </a:p>
        </p:txBody>
      </p:sp>
      <p:cxnSp>
        <p:nvCxnSpPr>
          <p:cNvPr id="180" name="Google Shape;180;p22"/>
          <p:cNvCxnSpPr>
            <a:endCxn id="179" idx="1"/>
          </p:cNvCxnSpPr>
          <p:nvPr/>
        </p:nvCxnSpPr>
        <p:spPr>
          <a:xfrm rot="10800000" flipH="1">
            <a:off x="5446850" y="1243625"/>
            <a:ext cx="482100" cy="435300"/>
          </a:xfrm>
          <a:prstGeom prst="straightConnector1">
            <a:avLst/>
          </a:prstGeom>
          <a:noFill/>
          <a:ln w="9525" cap="flat" cmpd="sng">
            <a:solidFill>
              <a:schemeClr val="dk2"/>
            </a:solidFill>
            <a:prstDash val="solid"/>
            <a:round/>
            <a:headEnd type="triangl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3"/>
          <p:cNvSpPr txBox="1"/>
          <p:nvPr/>
        </p:nvSpPr>
        <p:spPr>
          <a:xfrm>
            <a:off x="5732100" y="2325450"/>
            <a:ext cx="106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Years of education</a:t>
            </a:r>
            <a:endParaRPr sz="1000">
              <a:latin typeface="Montserrat"/>
              <a:ea typeface="Montserrat"/>
              <a:cs typeface="Montserrat"/>
              <a:sym typeface="Montserrat"/>
            </a:endParaRPr>
          </a:p>
        </p:txBody>
      </p:sp>
      <p:sp>
        <p:nvSpPr>
          <p:cNvPr id="186" name="Google Shape;186;p23"/>
          <p:cNvSpPr txBox="1"/>
          <p:nvPr/>
        </p:nvSpPr>
        <p:spPr>
          <a:xfrm>
            <a:off x="4180600" y="1181975"/>
            <a:ext cx="310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Income</a:t>
            </a:r>
            <a:endParaRPr sz="1000">
              <a:latin typeface="Montserrat"/>
              <a:ea typeface="Montserrat"/>
              <a:cs typeface="Montserrat"/>
              <a:sym typeface="Montserrat"/>
            </a:endParaRPr>
          </a:p>
        </p:txBody>
      </p:sp>
      <p:sp>
        <p:nvSpPr>
          <p:cNvPr id="187" name="Google Shape;187;p23"/>
          <p:cNvSpPr txBox="1"/>
          <p:nvPr/>
        </p:nvSpPr>
        <p:spPr>
          <a:xfrm>
            <a:off x="819725" y="1324950"/>
            <a:ext cx="19728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0">
                <a:solidFill>
                  <a:srgbClr val="333333"/>
                </a:solidFill>
                <a:highlight>
                  <a:srgbClr val="FFFFFF"/>
                </a:highlight>
              </a:rPr>
              <a:t>🤔</a:t>
            </a:r>
            <a:endParaRPr sz="15000"/>
          </a:p>
        </p:txBody>
      </p:sp>
      <p:grpSp>
        <p:nvGrpSpPr>
          <p:cNvPr id="188" name="Google Shape;188;p23"/>
          <p:cNvGrpSpPr/>
          <p:nvPr/>
        </p:nvGrpSpPr>
        <p:grpSpPr>
          <a:xfrm>
            <a:off x="3346200" y="1592150"/>
            <a:ext cx="2299500" cy="1997100"/>
            <a:chOff x="3346200" y="1592150"/>
            <a:chExt cx="2299500" cy="1997100"/>
          </a:xfrm>
        </p:grpSpPr>
        <p:cxnSp>
          <p:nvCxnSpPr>
            <p:cNvPr id="189" name="Google Shape;189;p23"/>
            <p:cNvCxnSpPr/>
            <p:nvPr/>
          </p:nvCxnSpPr>
          <p:spPr>
            <a:xfrm rot="10800000">
              <a:off x="4461350" y="1592150"/>
              <a:ext cx="0" cy="1997100"/>
            </a:xfrm>
            <a:prstGeom prst="straightConnector1">
              <a:avLst/>
            </a:prstGeom>
            <a:noFill/>
            <a:ln w="38100" cap="flat" cmpd="sng">
              <a:solidFill>
                <a:schemeClr val="dk2"/>
              </a:solidFill>
              <a:prstDash val="solid"/>
              <a:round/>
              <a:headEnd type="none" w="med" len="med"/>
              <a:tailEnd type="none" w="med" len="med"/>
            </a:ln>
          </p:spPr>
        </p:cxnSp>
        <p:cxnSp>
          <p:nvCxnSpPr>
            <p:cNvPr id="190" name="Google Shape;190;p23"/>
            <p:cNvCxnSpPr/>
            <p:nvPr/>
          </p:nvCxnSpPr>
          <p:spPr>
            <a:xfrm>
              <a:off x="3346200" y="2560550"/>
              <a:ext cx="2299500" cy="0"/>
            </a:xfrm>
            <a:prstGeom prst="straightConnector1">
              <a:avLst/>
            </a:prstGeom>
            <a:noFill/>
            <a:ln w="38100" cap="flat" cmpd="sng">
              <a:solidFill>
                <a:schemeClr val="dk2"/>
              </a:solidFill>
              <a:prstDash val="solid"/>
              <a:round/>
              <a:headEnd type="none" w="med" len="med"/>
              <a:tailEnd type="none" w="med" len="med"/>
            </a:ln>
          </p:spPr>
        </p:cxnSp>
        <p:sp>
          <p:nvSpPr>
            <p:cNvPr id="191" name="Google Shape;191;p23"/>
            <p:cNvSpPr/>
            <p:nvPr/>
          </p:nvSpPr>
          <p:spPr>
            <a:xfrm>
              <a:off x="4876275" y="18603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4608300" y="2280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70175"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4988775" y="23906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5101275" y="21538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4824400" y="27161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5213775" y="269136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3899825"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4098650" y="2318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4180588" y="28804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809113" y="2318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3985800" y="26413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4012325" y="196796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23"/>
            <p:cNvCxnSpPr/>
            <p:nvPr/>
          </p:nvCxnSpPr>
          <p:spPr>
            <a:xfrm rot="10800000" flipH="1">
              <a:off x="3432675" y="2405075"/>
              <a:ext cx="2109300" cy="259200"/>
            </a:xfrm>
            <a:prstGeom prst="straightConnector1">
              <a:avLst/>
            </a:prstGeom>
            <a:noFill/>
            <a:ln w="38100" cap="flat" cmpd="sng">
              <a:solidFill>
                <a:srgbClr val="FF0000"/>
              </a:solidFill>
              <a:prstDash val="solid"/>
              <a:round/>
              <a:headEnd type="none" w="med" len="med"/>
              <a:tailEnd type="none" w="med" len="med"/>
            </a:ln>
          </p:spPr>
        </p:cxnSp>
      </p:grpSp>
      <p:sp>
        <p:nvSpPr>
          <p:cNvPr id="205" name="Google Shape;205;p23"/>
          <p:cNvSpPr txBox="1"/>
          <p:nvPr/>
        </p:nvSpPr>
        <p:spPr>
          <a:xfrm>
            <a:off x="6130175" y="1975938"/>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What the data shows</a:t>
            </a:r>
            <a:endParaRPr b="1">
              <a:latin typeface="Montserrat"/>
              <a:ea typeface="Montserrat"/>
              <a:cs typeface="Montserrat"/>
              <a:sym typeface="Montserrat"/>
            </a:endParaRPr>
          </a:p>
        </p:txBody>
      </p:sp>
      <p:cxnSp>
        <p:nvCxnSpPr>
          <p:cNvPr id="206" name="Google Shape;206;p23"/>
          <p:cNvCxnSpPr>
            <a:endCxn id="205" idx="1"/>
          </p:cNvCxnSpPr>
          <p:nvPr/>
        </p:nvCxnSpPr>
        <p:spPr>
          <a:xfrm rot="10800000" flipH="1">
            <a:off x="5602475" y="2176038"/>
            <a:ext cx="527700" cy="194400"/>
          </a:xfrm>
          <a:prstGeom prst="straightConnector1">
            <a:avLst/>
          </a:prstGeom>
          <a:noFill/>
          <a:ln w="9525" cap="flat" cmpd="sng">
            <a:solidFill>
              <a:schemeClr val="dk2"/>
            </a:solidFill>
            <a:prstDash val="solid"/>
            <a:round/>
            <a:headEnd type="triangl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p:nvPr/>
        </p:nvSpPr>
        <p:spPr>
          <a:xfrm>
            <a:off x="819725" y="1324950"/>
            <a:ext cx="19728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0">
                <a:solidFill>
                  <a:srgbClr val="333333"/>
                </a:solidFill>
                <a:highlight>
                  <a:srgbClr val="FFFFFF"/>
                </a:highlight>
              </a:rPr>
              <a:t>🤔</a:t>
            </a:r>
            <a:endParaRPr sz="15000"/>
          </a:p>
        </p:txBody>
      </p:sp>
      <p:sp>
        <p:nvSpPr>
          <p:cNvPr id="212" name="Google Shape;212;p24"/>
          <p:cNvSpPr txBox="1"/>
          <p:nvPr/>
        </p:nvSpPr>
        <p:spPr>
          <a:xfrm>
            <a:off x="4572000" y="196375"/>
            <a:ext cx="2772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Montserrat"/>
                <a:ea typeface="Montserrat"/>
                <a:cs typeface="Montserrat"/>
                <a:sym typeface="Montserrat"/>
              </a:rPr>
              <a:t>Asked again</a:t>
            </a:r>
            <a:endParaRPr sz="2000" b="1">
              <a:latin typeface="Montserrat"/>
              <a:ea typeface="Montserrat"/>
              <a:cs typeface="Montserrat"/>
              <a:sym typeface="Montserrat"/>
            </a:endParaRPr>
          </a:p>
          <a:p>
            <a:pPr marL="0" lvl="0" indent="0" algn="l" rtl="0">
              <a:spcBef>
                <a:spcPts val="0"/>
              </a:spcBef>
              <a:spcAft>
                <a:spcPts val="0"/>
              </a:spcAft>
              <a:buNone/>
            </a:pPr>
            <a:r>
              <a:rPr lang="en" sz="2000">
                <a:latin typeface="Montserrat"/>
                <a:ea typeface="Montserrat"/>
                <a:cs typeface="Montserrat"/>
                <a:sym typeface="Montserrat"/>
              </a:rPr>
              <a:t>“What is the correlation between years of education and income“</a:t>
            </a:r>
            <a:endParaRPr sz="2000" b="1">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p:nvPr/>
        </p:nvSpPr>
        <p:spPr>
          <a:xfrm>
            <a:off x="770875" y="1324950"/>
            <a:ext cx="2083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0">
                <a:solidFill>
                  <a:srgbClr val="333333"/>
                </a:solidFill>
                <a:highlight>
                  <a:srgbClr val="FFFFFF"/>
                </a:highlight>
              </a:rPr>
              <a:t>🙄</a:t>
            </a:r>
            <a:endParaRPr sz="15000"/>
          </a:p>
        </p:txBody>
      </p:sp>
      <p:sp>
        <p:nvSpPr>
          <p:cNvPr id="218" name="Google Shape;218;p25"/>
          <p:cNvSpPr txBox="1"/>
          <p:nvPr/>
        </p:nvSpPr>
        <p:spPr>
          <a:xfrm>
            <a:off x="574050" y="935675"/>
            <a:ext cx="277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I believe </a:t>
            </a:r>
            <a:r>
              <a:rPr lang="en" b="1">
                <a:latin typeface="Montserrat"/>
                <a:ea typeface="Montserrat"/>
                <a:cs typeface="Montserrat"/>
                <a:sym typeface="Montserrat"/>
              </a:rPr>
              <a:t>higher education sometimes </a:t>
            </a:r>
            <a:r>
              <a:rPr lang="en">
                <a:latin typeface="Montserrat"/>
                <a:ea typeface="Montserrat"/>
                <a:cs typeface="Montserrat"/>
                <a:sym typeface="Montserrat"/>
              </a:rPr>
              <a:t>leads to </a:t>
            </a:r>
            <a:r>
              <a:rPr lang="en" b="1">
                <a:latin typeface="Montserrat"/>
                <a:ea typeface="Montserrat"/>
                <a:cs typeface="Montserrat"/>
                <a:sym typeface="Montserrat"/>
              </a:rPr>
              <a:t>higher income. </a:t>
            </a:r>
            <a:endParaRPr b="1">
              <a:latin typeface="Montserrat"/>
              <a:ea typeface="Montserrat"/>
              <a:cs typeface="Montserrat"/>
              <a:sym typeface="Montserrat"/>
            </a:endParaRPr>
          </a:p>
        </p:txBody>
      </p:sp>
      <p:sp>
        <p:nvSpPr>
          <p:cNvPr id="219" name="Google Shape;219;p25"/>
          <p:cNvSpPr txBox="1"/>
          <p:nvPr/>
        </p:nvSpPr>
        <p:spPr>
          <a:xfrm>
            <a:off x="5732100" y="2325450"/>
            <a:ext cx="106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Years of education</a:t>
            </a:r>
            <a:endParaRPr sz="1000">
              <a:latin typeface="Montserrat"/>
              <a:ea typeface="Montserrat"/>
              <a:cs typeface="Montserrat"/>
              <a:sym typeface="Montserrat"/>
            </a:endParaRPr>
          </a:p>
        </p:txBody>
      </p:sp>
      <p:sp>
        <p:nvSpPr>
          <p:cNvPr id="220" name="Google Shape;220;p25"/>
          <p:cNvSpPr txBox="1"/>
          <p:nvPr/>
        </p:nvSpPr>
        <p:spPr>
          <a:xfrm>
            <a:off x="4180600" y="1181975"/>
            <a:ext cx="310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Income</a:t>
            </a:r>
            <a:endParaRPr sz="1000">
              <a:latin typeface="Montserrat"/>
              <a:ea typeface="Montserrat"/>
              <a:cs typeface="Montserrat"/>
              <a:sym typeface="Montserrat"/>
            </a:endParaRPr>
          </a:p>
        </p:txBody>
      </p:sp>
      <p:sp>
        <p:nvSpPr>
          <p:cNvPr id="221" name="Google Shape;221;p25"/>
          <p:cNvSpPr/>
          <p:nvPr/>
        </p:nvSpPr>
        <p:spPr>
          <a:xfrm>
            <a:off x="3644638" y="215391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3644638"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223;p25"/>
          <p:cNvGrpSpPr/>
          <p:nvPr/>
        </p:nvGrpSpPr>
        <p:grpSpPr>
          <a:xfrm>
            <a:off x="3346200" y="1592150"/>
            <a:ext cx="2299500" cy="1997100"/>
            <a:chOff x="3346200" y="1592150"/>
            <a:chExt cx="2299500" cy="1997100"/>
          </a:xfrm>
        </p:grpSpPr>
        <p:cxnSp>
          <p:nvCxnSpPr>
            <p:cNvPr id="224" name="Google Shape;224;p25"/>
            <p:cNvCxnSpPr/>
            <p:nvPr/>
          </p:nvCxnSpPr>
          <p:spPr>
            <a:xfrm rot="10800000">
              <a:off x="4461350" y="1592150"/>
              <a:ext cx="0" cy="1997100"/>
            </a:xfrm>
            <a:prstGeom prst="straightConnector1">
              <a:avLst/>
            </a:prstGeom>
            <a:noFill/>
            <a:ln w="38100" cap="flat" cmpd="sng">
              <a:solidFill>
                <a:schemeClr val="dk2"/>
              </a:solidFill>
              <a:prstDash val="solid"/>
              <a:round/>
              <a:headEnd type="none" w="med" len="med"/>
              <a:tailEnd type="none" w="med" len="med"/>
            </a:ln>
          </p:spPr>
        </p:cxnSp>
        <p:cxnSp>
          <p:nvCxnSpPr>
            <p:cNvPr id="225" name="Google Shape;225;p25"/>
            <p:cNvCxnSpPr/>
            <p:nvPr/>
          </p:nvCxnSpPr>
          <p:spPr>
            <a:xfrm>
              <a:off x="3346200" y="2560550"/>
              <a:ext cx="2299500" cy="0"/>
            </a:xfrm>
            <a:prstGeom prst="straightConnector1">
              <a:avLst/>
            </a:prstGeom>
            <a:noFill/>
            <a:ln w="38100" cap="flat" cmpd="sng">
              <a:solidFill>
                <a:schemeClr val="dk2"/>
              </a:solidFill>
              <a:prstDash val="solid"/>
              <a:round/>
              <a:headEnd type="none" w="med" len="med"/>
              <a:tailEnd type="none" w="med" len="med"/>
            </a:ln>
          </p:spPr>
        </p:cxnSp>
        <p:sp>
          <p:nvSpPr>
            <p:cNvPr id="226" name="Google Shape;226;p25"/>
            <p:cNvSpPr/>
            <p:nvPr/>
          </p:nvSpPr>
          <p:spPr>
            <a:xfrm>
              <a:off x="4850350" y="17566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4638738" y="2374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5040475" y="27465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5300225"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a:off x="4515738" y="25994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4236988" y="27807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a:off x="4109250" y="2670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4180600"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a:off x="4668788" y="20438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3899825"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4236988"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a:off x="4928650" y="22643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25"/>
            <p:cNvCxnSpPr>
              <a:endCxn id="229" idx="6"/>
            </p:cNvCxnSpPr>
            <p:nvPr/>
          </p:nvCxnSpPr>
          <p:spPr>
            <a:xfrm rot="10800000" flipH="1">
              <a:off x="3510425" y="2150725"/>
              <a:ext cx="1902300" cy="772800"/>
            </a:xfrm>
            <a:prstGeom prst="straightConnector1">
              <a:avLst/>
            </a:prstGeom>
            <a:noFill/>
            <a:ln w="38100" cap="flat" cmpd="sng">
              <a:solidFill>
                <a:srgbClr val="3C78D8"/>
              </a:solidFill>
              <a:prstDash val="solid"/>
              <a:round/>
              <a:headEnd type="none" w="med" len="med"/>
              <a:tailEnd type="none" w="med" len="med"/>
            </a:ln>
          </p:spPr>
        </p:cxnSp>
      </p:grpSp>
      <p:sp>
        <p:nvSpPr>
          <p:cNvPr id="239" name="Google Shape;239;p25"/>
          <p:cNvSpPr txBox="1"/>
          <p:nvPr/>
        </p:nvSpPr>
        <p:spPr>
          <a:xfrm>
            <a:off x="6068325" y="1548213"/>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Posterior belief</a:t>
            </a:r>
            <a:endParaRPr b="1">
              <a:latin typeface="Montserrat"/>
              <a:ea typeface="Montserrat"/>
              <a:cs typeface="Montserrat"/>
              <a:sym typeface="Montserrat"/>
            </a:endParaRPr>
          </a:p>
        </p:txBody>
      </p:sp>
      <p:cxnSp>
        <p:nvCxnSpPr>
          <p:cNvPr id="240" name="Google Shape;240;p25"/>
          <p:cNvCxnSpPr>
            <a:endCxn id="239" idx="1"/>
          </p:cNvCxnSpPr>
          <p:nvPr/>
        </p:nvCxnSpPr>
        <p:spPr>
          <a:xfrm rot="10800000" flipH="1">
            <a:off x="5541825" y="1748313"/>
            <a:ext cx="526500" cy="310800"/>
          </a:xfrm>
          <a:prstGeom prst="straightConnector1">
            <a:avLst/>
          </a:prstGeom>
          <a:noFill/>
          <a:ln w="9525" cap="flat" cmpd="sng">
            <a:solidFill>
              <a:schemeClr val="dk2"/>
            </a:solidFill>
            <a:prstDash val="solid"/>
            <a:round/>
            <a:headEnd type="triangl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p:nvPr/>
        </p:nvSpPr>
        <p:spPr>
          <a:xfrm>
            <a:off x="770875" y="1324950"/>
            <a:ext cx="2083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0">
                <a:solidFill>
                  <a:srgbClr val="333333"/>
                </a:solidFill>
                <a:highlight>
                  <a:srgbClr val="FFFFFF"/>
                </a:highlight>
              </a:rPr>
              <a:t>🙄</a:t>
            </a:r>
            <a:endParaRPr sz="15000"/>
          </a:p>
        </p:txBody>
      </p:sp>
      <p:sp>
        <p:nvSpPr>
          <p:cNvPr id="246" name="Google Shape;246;p26"/>
          <p:cNvSpPr txBox="1"/>
          <p:nvPr/>
        </p:nvSpPr>
        <p:spPr>
          <a:xfrm>
            <a:off x="574050" y="935675"/>
            <a:ext cx="277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I believe </a:t>
            </a:r>
            <a:r>
              <a:rPr lang="en" b="1">
                <a:latin typeface="Montserrat"/>
                <a:ea typeface="Montserrat"/>
                <a:cs typeface="Montserrat"/>
                <a:sym typeface="Montserrat"/>
              </a:rPr>
              <a:t>higher education sometimes </a:t>
            </a:r>
            <a:r>
              <a:rPr lang="en">
                <a:latin typeface="Montserrat"/>
                <a:ea typeface="Montserrat"/>
                <a:cs typeface="Montserrat"/>
                <a:sym typeface="Montserrat"/>
              </a:rPr>
              <a:t>leads to </a:t>
            </a:r>
            <a:r>
              <a:rPr lang="en" b="1">
                <a:latin typeface="Montserrat"/>
                <a:ea typeface="Montserrat"/>
                <a:cs typeface="Montserrat"/>
                <a:sym typeface="Montserrat"/>
              </a:rPr>
              <a:t>higher income. </a:t>
            </a:r>
            <a:endParaRPr b="1">
              <a:latin typeface="Montserrat"/>
              <a:ea typeface="Montserrat"/>
              <a:cs typeface="Montserrat"/>
              <a:sym typeface="Montserrat"/>
            </a:endParaRPr>
          </a:p>
        </p:txBody>
      </p:sp>
      <p:cxnSp>
        <p:nvCxnSpPr>
          <p:cNvPr id="247" name="Google Shape;247;p26"/>
          <p:cNvCxnSpPr/>
          <p:nvPr/>
        </p:nvCxnSpPr>
        <p:spPr>
          <a:xfrm rot="10800000">
            <a:off x="4461350" y="1592150"/>
            <a:ext cx="0" cy="1997100"/>
          </a:xfrm>
          <a:prstGeom prst="straightConnector1">
            <a:avLst/>
          </a:prstGeom>
          <a:noFill/>
          <a:ln w="38100" cap="flat" cmpd="sng">
            <a:solidFill>
              <a:schemeClr val="dk2"/>
            </a:solidFill>
            <a:prstDash val="solid"/>
            <a:round/>
            <a:headEnd type="none" w="med" len="med"/>
            <a:tailEnd type="none" w="med" len="med"/>
          </a:ln>
        </p:spPr>
      </p:cxnSp>
      <p:cxnSp>
        <p:nvCxnSpPr>
          <p:cNvPr id="248" name="Google Shape;248;p26"/>
          <p:cNvCxnSpPr/>
          <p:nvPr/>
        </p:nvCxnSpPr>
        <p:spPr>
          <a:xfrm>
            <a:off x="3346200" y="2560550"/>
            <a:ext cx="2299500" cy="0"/>
          </a:xfrm>
          <a:prstGeom prst="straightConnector1">
            <a:avLst/>
          </a:prstGeom>
          <a:noFill/>
          <a:ln w="38100" cap="flat" cmpd="sng">
            <a:solidFill>
              <a:schemeClr val="dk2"/>
            </a:solidFill>
            <a:prstDash val="solid"/>
            <a:round/>
            <a:headEnd type="none" w="med" len="med"/>
            <a:tailEnd type="none" w="med" len="med"/>
          </a:ln>
        </p:spPr>
      </p:cxnSp>
      <p:sp>
        <p:nvSpPr>
          <p:cNvPr id="249" name="Google Shape;249;p26"/>
          <p:cNvSpPr txBox="1"/>
          <p:nvPr/>
        </p:nvSpPr>
        <p:spPr>
          <a:xfrm>
            <a:off x="5732100" y="2325450"/>
            <a:ext cx="106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Years of education</a:t>
            </a:r>
            <a:endParaRPr sz="1000">
              <a:latin typeface="Montserrat"/>
              <a:ea typeface="Montserrat"/>
              <a:cs typeface="Montserrat"/>
              <a:sym typeface="Montserrat"/>
            </a:endParaRPr>
          </a:p>
        </p:txBody>
      </p:sp>
      <p:sp>
        <p:nvSpPr>
          <p:cNvPr id="250" name="Google Shape;250;p26"/>
          <p:cNvSpPr txBox="1"/>
          <p:nvPr/>
        </p:nvSpPr>
        <p:spPr>
          <a:xfrm>
            <a:off x="4180600" y="1181975"/>
            <a:ext cx="310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Income</a:t>
            </a:r>
            <a:endParaRPr sz="1000">
              <a:latin typeface="Montserrat"/>
              <a:ea typeface="Montserrat"/>
              <a:cs typeface="Montserrat"/>
              <a:sym typeface="Montserrat"/>
            </a:endParaRPr>
          </a:p>
        </p:txBody>
      </p:sp>
      <p:sp>
        <p:nvSpPr>
          <p:cNvPr id="251" name="Google Shape;251;p26"/>
          <p:cNvSpPr/>
          <p:nvPr/>
        </p:nvSpPr>
        <p:spPr>
          <a:xfrm>
            <a:off x="4850350" y="17566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4638738" y="2374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3644638" y="215391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5040475" y="27465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5300225"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4515738" y="25994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4236988" y="27807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4109250" y="2670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4180600"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3644638"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668788" y="20438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3899825"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4236988"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4928650" y="22643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26"/>
          <p:cNvCxnSpPr>
            <a:endCxn id="255" idx="6"/>
          </p:cNvCxnSpPr>
          <p:nvPr/>
        </p:nvCxnSpPr>
        <p:spPr>
          <a:xfrm rot="10800000" flipH="1">
            <a:off x="3510425" y="2150725"/>
            <a:ext cx="1902300" cy="772800"/>
          </a:xfrm>
          <a:prstGeom prst="straightConnector1">
            <a:avLst/>
          </a:prstGeom>
          <a:noFill/>
          <a:ln w="38100" cap="flat" cmpd="sng">
            <a:solidFill>
              <a:srgbClr val="3C78D8"/>
            </a:solidFill>
            <a:prstDash val="solid"/>
            <a:round/>
            <a:headEnd type="none" w="med" len="med"/>
            <a:tailEnd type="none" w="med" len="med"/>
          </a:ln>
        </p:spPr>
      </p:cxnSp>
      <p:cxnSp>
        <p:nvCxnSpPr>
          <p:cNvPr id="266" name="Google Shape;266;p26"/>
          <p:cNvCxnSpPr/>
          <p:nvPr/>
        </p:nvCxnSpPr>
        <p:spPr>
          <a:xfrm rot="10800000" flipH="1">
            <a:off x="3432675" y="2405075"/>
            <a:ext cx="2109300" cy="259200"/>
          </a:xfrm>
          <a:prstGeom prst="straightConnector1">
            <a:avLst/>
          </a:prstGeom>
          <a:noFill/>
          <a:ln w="38100" cap="flat" cmpd="sng">
            <a:solidFill>
              <a:srgbClr val="FF0000"/>
            </a:solidFill>
            <a:prstDash val="solid"/>
            <a:round/>
            <a:headEnd type="none" w="med" len="med"/>
            <a:tailEnd type="none" w="med" len="med"/>
          </a:ln>
        </p:spPr>
      </p:cxnSp>
      <p:cxnSp>
        <p:nvCxnSpPr>
          <p:cNvPr id="267" name="Google Shape;267;p26"/>
          <p:cNvCxnSpPr/>
          <p:nvPr/>
        </p:nvCxnSpPr>
        <p:spPr>
          <a:xfrm rot="10800000" flipH="1">
            <a:off x="3603138" y="1758301"/>
            <a:ext cx="1785600" cy="1416600"/>
          </a:xfrm>
          <a:prstGeom prst="straightConnector1">
            <a:avLst/>
          </a:prstGeom>
          <a:noFill/>
          <a:ln w="38100" cap="flat" cmpd="sng">
            <a:solidFill>
              <a:srgbClr val="FF9900"/>
            </a:solidFill>
            <a:prstDash val="solid"/>
            <a:round/>
            <a:headEnd type="none" w="med" len="med"/>
            <a:tailEnd type="none" w="med" len="med"/>
          </a:ln>
        </p:spPr>
      </p:cxnSp>
      <p:sp>
        <p:nvSpPr>
          <p:cNvPr id="268" name="Google Shape;268;p26"/>
          <p:cNvSpPr txBox="1"/>
          <p:nvPr/>
        </p:nvSpPr>
        <p:spPr>
          <a:xfrm>
            <a:off x="5928950" y="1043525"/>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Prior belief</a:t>
            </a:r>
            <a:endParaRPr b="1">
              <a:latin typeface="Montserrat"/>
              <a:ea typeface="Montserrat"/>
              <a:cs typeface="Montserrat"/>
              <a:sym typeface="Montserrat"/>
            </a:endParaRPr>
          </a:p>
        </p:txBody>
      </p:sp>
      <p:cxnSp>
        <p:nvCxnSpPr>
          <p:cNvPr id="269" name="Google Shape;269;p26"/>
          <p:cNvCxnSpPr>
            <a:endCxn id="268" idx="1"/>
          </p:cNvCxnSpPr>
          <p:nvPr/>
        </p:nvCxnSpPr>
        <p:spPr>
          <a:xfrm rot="10800000" flipH="1">
            <a:off x="5446850" y="1243625"/>
            <a:ext cx="482100" cy="435300"/>
          </a:xfrm>
          <a:prstGeom prst="straightConnector1">
            <a:avLst/>
          </a:prstGeom>
          <a:noFill/>
          <a:ln w="9525" cap="flat" cmpd="sng">
            <a:solidFill>
              <a:schemeClr val="dk2"/>
            </a:solidFill>
            <a:prstDash val="solid"/>
            <a:round/>
            <a:headEnd type="triangle" w="med" len="med"/>
            <a:tailEnd type="none" w="med" len="med"/>
          </a:ln>
        </p:spPr>
      </p:cxnSp>
      <p:sp>
        <p:nvSpPr>
          <p:cNvPr id="270" name="Google Shape;270;p26"/>
          <p:cNvSpPr txBox="1"/>
          <p:nvPr/>
        </p:nvSpPr>
        <p:spPr>
          <a:xfrm>
            <a:off x="6130175" y="1975938"/>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What the data shows</a:t>
            </a:r>
            <a:endParaRPr b="1">
              <a:latin typeface="Montserrat"/>
              <a:ea typeface="Montserrat"/>
              <a:cs typeface="Montserrat"/>
              <a:sym typeface="Montserrat"/>
            </a:endParaRPr>
          </a:p>
        </p:txBody>
      </p:sp>
      <p:cxnSp>
        <p:nvCxnSpPr>
          <p:cNvPr id="271" name="Google Shape;271;p26"/>
          <p:cNvCxnSpPr>
            <a:endCxn id="270" idx="1"/>
          </p:cNvCxnSpPr>
          <p:nvPr/>
        </p:nvCxnSpPr>
        <p:spPr>
          <a:xfrm rot="10800000" flipH="1">
            <a:off x="5602475" y="2176038"/>
            <a:ext cx="527700" cy="194400"/>
          </a:xfrm>
          <a:prstGeom prst="straightConnector1">
            <a:avLst/>
          </a:prstGeom>
          <a:noFill/>
          <a:ln w="9525" cap="flat" cmpd="sng">
            <a:solidFill>
              <a:schemeClr val="dk2"/>
            </a:solidFill>
            <a:prstDash val="solid"/>
            <a:round/>
            <a:headEnd type="triangle" w="med" len="med"/>
            <a:tailEnd type="none" w="med" len="med"/>
          </a:ln>
        </p:spPr>
      </p:cxnSp>
      <p:sp>
        <p:nvSpPr>
          <p:cNvPr id="272" name="Google Shape;272;p26"/>
          <p:cNvSpPr txBox="1"/>
          <p:nvPr/>
        </p:nvSpPr>
        <p:spPr>
          <a:xfrm>
            <a:off x="6068325" y="1548213"/>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Posterior belief</a:t>
            </a:r>
            <a:endParaRPr b="1">
              <a:latin typeface="Montserrat"/>
              <a:ea typeface="Montserrat"/>
              <a:cs typeface="Montserrat"/>
              <a:sym typeface="Montserrat"/>
            </a:endParaRPr>
          </a:p>
        </p:txBody>
      </p:sp>
      <p:cxnSp>
        <p:nvCxnSpPr>
          <p:cNvPr id="273" name="Google Shape;273;p26"/>
          <p:cNvCxnSpPr>
            <a:endCxn id="272" idx="1"/>
          </p:cNvCxnSpPr>
          <p:nvPr/>
        </p:nvCxnSpPr>
        <p:spPr>
          <a:xfrm rot="10800000" flipH="1">
            <a:off x="5541825" y="1748313"/>
            <a:ext cx="526500" cy="310800"/>
          </a:xfrm>
          <a:prstGeom prst="straightConnector1">
            <a:avLst/>
          </a:prstGeom>
          <a:noFill/>
          <a:ln w="9525" cap="flat" cmpd="sng">
            <a:solidFill>
              <a:schemeClr val="dk2"/>
            </a:solidFill>
            <a:prstDash val="solid"/>
            <a:round/>
            <a:headEnd type="triangl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7" descr="time Icon 1286836"/>
          <p:cNvPicPr preferRelativeResize="0"/>
          <p:nvPr/>
        </p:nvPicPr>
        <p:blipFill>
          <a:blip r:embed="rId3">
            <a:alphaModFix/>
          </a:blip>
          <a:stretch>
            <a:fillRect/>
          </a:stretch>
        </p:blipFill>
        <p:spPr>
          <a:xfrm>
            <a:off x="3736525" y="1885525"/>
            <a:ext cx="1442350" cy="1442350"/>
          </a:xfrm>
          <a:prstGeom prst="rect">
            <a:avLst/>
          </a:prstGeom>
          <a:noFill/>
          <a:ln>
            <a:noFill/>
          </a:ln>
        </p:spPr>
      </p:pic>
      <p:sp>
        <p:nvSpPr>
          <p:cNvPr id="279" name="Google Shape;279;p27"/>
          <p:cNvSpPr txBox="1"/>
          <p:nvPr/>
        </p:nvSpPr>
        <p:spPr>
          <a:xfrm>
            <a:off x="4850400" y="161725"/>
            <a:ext cx="27723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Montserrat"/>
                <a:ea typeface="Montserrat"/>
                <a:cs typeface="Montserrat"/>
                <a:sym typeface="Montserrat"/>
              </a:rPr>
              <a:t>Asked again</a:t>
            </a:r>
            <a:endParaRPr sz="2000" b="1">
              <a:latin typeface="Montserrat"/>
              <a:ea typeface="Montserrat"/>
              <a:cs typeface="Montserrat"/>
              <a:sym typeface="Montserrat"/>
            </a:endParaRPr>
          </a:p>
          <a:p>
            <a:pPr marL="0" lvl="0" indent="0" algn="l" rtl="0">
              <a:spcBef>
                <a:spcPts val="0"/>
              </a:spcBef>
              <a:spcAft>
                <a:spcPts val="0"/>
              </a:spcAft>
              <a:buNone/>
            </a:pPr>
            <a:r>
              <a:rPr lang="en" sz="2000">
                <a:latin typeface="Montserrat"/>
                <a:ea typeface="Montserrat"/>
                <a:cs typeface="Montserrat"/>
                <a:sym typeface="Montserrat"/>
              </a:rPr>
              <a:t>“What is the correlation between years of education and income“</a:t>
            </a:r>
            <a:endParaRPr sz="2000" b="1">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8"/>
          <p:cNvSpPr txBox="1"/>
          <p:nvPr/>
        </p:nvSpPr>
        <p:spPr>
          <a:xfrm>
            <a:off x="770875" y="1324950"/>
            <a:ext cx="2083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0">
                <a:solidFill>
                  <a:srgbClr val="333333"/>
                </a:solidFill>
                <a:highlight>
                  <a:srgbClr val="FFFFFF"/>
                </a:highlight>
              </a:rPr>
              <a:t>🙄</a:t>
            </a:r>
            <a:endParaRPr sz="15000"/>
          </a:p>
        </p:txBody>
      </p:sp>
      <p:sp>
        <p:nvSpPr>
          <p:cNvPr id="285" name="Google Shape;285;p28"/>
          <p:cNvSpPr txBox="1"/>
          <p:nvPr/>
        </p:nvSpPr>
        <p:spPr>
          <a:xfrm>
            <a:off x="574050" y="760850"/>
            <a:ext cx="277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I </a:t>
            </a:r>
            <a:r>
              <a:rPr lang="en" b="1">
                <a:latin typeface="Montserrat"/>
                <a:ea typeface="Montserrat"/>
                <a:cs typeface="Montserrat"/>
                <a:sym typeface="Montserrat"/>
              </a:rPr>
              <a:t>Still</a:t>
            </a:r>
            <a:r>
              <a:rPr lang="en">
                <a:latin typeface="Montserrat"/>
                <a:ea typeface="Montserrat"/>
                <a:cs typeface="Montserrat"/>
                <a:sym typeface="Montserrat"/>
              </a:rPr>
              <a:t> believe </a:t>
            </a:r>
            <a:r>
              <a:rPr lang="en" b="1">
                <a:latin typeface="Montserrat"/>
                <a:ea typeface="Montserrat"/>
                <a:cs typeface="Montserrat"/>
                <a:sym typeface="Montserrat"/>
              </a:rPr>
              <a:t>higher education sometimes </a:t>
            </a:r>
            <a:r>
              <a:rPr lang="en">
                <a:latin typeface="Montserrat"/>
                <a:ea typeface="Montserrat"/>
                <a:cs typeface="Montserrat"/>
                <a:sym typeface="Montserrat"/>
              </a:rPr>
              <a:t>leads to </a:t>
            </a:r>
            <a:r>
              <a:rPr lang="en" b="1">
                <a:latin typeface="Montserrat"/>
                <a:ea typeface="Montserrat"/>
                <a:cs typeface="Montserrat"/>
                <a:sym typeface="Montserrat"/>
              </a:rPr>
              <a:t>higher income. </a:t>
            </a:r>
            <a:endParaRPr b="1">
              <a:latin typeface="Montserrat"/>
              <a:ea typeface="Montserrat"/>
              <a:cs typeface="Montserrat"/>
              <a:sym typeface="Montserrat"/>
            </a:endParaRPr>
          </a:p>
        </p:txBody>
      </p:sp>
      <p:cxnSp>
        <p:nvCxnSpPr>
          <p:cNvPr id="286" name="Google Shape;286;p28"/>
          <p:cNvCxnSpPr/>
          <p:nvPr/>
        </p:nvCxnSpPr>
        <p:spPr>
          <a:xfrm rot="10800000">
            <a:off x="4461350" y="1592150"/>
            <a:ext cx="0" cy="1997100"/>
          </a:xfrm>
          <a:prstGeom prst="straightConnector1">
            <a:avLst/>
          </a:prstGeom>
          <a:noFill/>
          <a:ln w="38100" cap="flat" cmpd="sng">
            <a:solidFill>
              <a:schemeClr val="dk2"/>
            </a:solidFill>
            <a:prstDash val="solid"/>
            <a:round/>
            <a:headEnd type="none" w="med" len="med"/>
            <a:tailEnd type="none" w="med" len="med"/>
          </a:ln>
        </p:spPr>
      </p:cxnSp>
      <p:cxnSp>
        <p:nvCxnSpPr>
          <p:cNvPr id="287" name="Google Shape;287;p28"/>
          <p:cNvCxnSpPr/>
          <p:nvPr/>
        </p:nvCxnSpPr>
        <p:spPr>
          <a:xfrm>
            <a:off x="3346200" y="2560550"/>
            <a:ext cx="2299500" cy="0"/>
          </a:xfrm>
          <a:prstGeom prst="straightConnector1">
            <a:avLst/>
          </a:prstGeom>
          <a:noFill/>
          <a:ln w="38100" cap="flat" cmpd="sng">
            <a:solidFill>
              <a:schemeClr val="dk2"/>
            </a:solidFill>
            <a:prstDash val="solid"/>
            <a:round/>
            <a:headEnd type="none" w="med" len="med"/>
            <a:tailEnd type="none" w="med" len="med"/>
          </a:ln>
        </p:spPr>
      </p:cxnSp>
      <p:sp>
        <p:nvSpPr>
          <p:cNvPr id="288" name="Google Shape;288;p28"/>
          <p:cNvSpPr txBox="1"/>
          <p:nvPr/>
        </p:nvSpPr>
        <p:spPr>
          <a:xfrm>
            <a:off x="5732100" y="2325450"/>
            <a:ext cx="106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Years of education</a:t>
            </a:r>
            <a:endParaRPr sz="1000">
              <a:latin typeface="Montserrat"/>
              <a:ea typeface="Montserrat"/>
              <a:cs typeface="Montserrat"/>
              <a:sym typeface="Montserrat"/>
            </a:endParaRPr>
          </a:p>
        </p:txBody>
      </p:sp>
      <p:sp>
        <p:nvSpPr>
          <p:cNvPr id="289" name="Google Shape;289;p28"/>
          <p:cNvSpPr txBox="1"/>
          <p:nvPr/>
        </p:nvSpPr>
        <p:spPr>
          <a:xfrm>
            <a:off x="4180600" y="1181975"/>
            <a:ext cx="310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Income</a:t>
            </a:r>
            <a:endParaRPr sz="1000">
              <a:latin typeface="Montserrat"/>
              <a:ea typeface="Montserrat"/>
              <a:cs typeface="Montserrat"/>
              <a:sym typeface="Montserrat"/>
            </a:endParaRPr>
          </a:p>
        </p:txBody>
      </p:sp>
      <p:sp>
        <p:nvSpPr>
          <p:cNvPr id="290" name="Google Shape;290;p28"/>
          <p:cNvSpPr/>
          <p:nvPr/>
        </p:nvSpPr>
        <p:spPr>
          <a:xfrm>
            <a:off x="4850350" y="17566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4638738" y="2374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3644638" y="215391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5040475" y="27465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5300225"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4515738" y="25994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4236988" y="27807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4109250" y="2670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4180600"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3644638"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4668788" y="20438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3899825"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4236988"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4928650" y="22643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28"/>
          <p:cNvCxnSpPr/>
          <p:nvPr/>
        </p:nvCxnSpPr>
        <p:spPr>
          <a:xfrm rot="10800000" flipH="1">
            <a:off x="3510425" y="2103025"/>
            <a:ext cx="2046300" cy="820500"/>
          </a:xfrm>
          <a:prstGeom prst="straightConnector1">
            <a:avLst/>
          </a:prstGeom>
          <a:noFill/>
          <a:ln w="38100" cap="flat" cmpd="sng">
            <a:solidFill>
              <a:srgbClr val="3C78D8"/>
            </a:solidFill>
            <a:prstDash val="solid"/>
            <a:round/>
            <a:headEnd type="none" w="med" len="med"/>
            <a:tailEnd type="none" w="med" len="med"/>
          </a:ln>
        </p:spPr>
      </p:cxnSp>
      <p:cxnSp>
        <p:nvCxnSpPr>
          <p:cNvPr id="305" name="Google Shape;305;p28"/>
          <p:cNvCxnSpPr/>
          <p:nvPr/>
        </p:nvCxnSpPr>
        <p:spPr>
          <a:xfrm rot="10800000" flipH="1">
            <a:off x="3432675" y="2405075"/>
            <a:ext cx="2109300" cy="259200"/>
          </a:xfrm>
          <a:prstGeom prst="straightConnector1">
            <a:avLst/>
          </a:prstGeom>
          <a:noFill/>
          <a:ln w="38100" cap="flat" cmpd="sng">
            <a:solidFill>
              <a:srgbClr val="FF0000"/>
            </a:solidFill>
            <a:prstDash val="solid"/>
            <a:round/>
            <a:headEnd type="none" w="med" len="med"/>
            <a:tailEnd type="none" w="med" len="med"/>
          </a:ln>
        </p:spPr>
      </p:cxnSp>
      <p:cxnSp>
        <p:nvCxnSpPr>
          <p:cNvPr id="306" name="Google Shape;306;p28"/>
          <p:cNvCxnSpPr/>
          <p:nvPr/>
        </p:nvCxnSpPr>
        <p:spPr>
          <a:xfrm rot="10800000" flipH="1">
            <a:off x="3603138" y="1758301"/>
            <a:ext cx="1785600" cy="1416600"/>
          </a:xfrm>
          <a:prstGeom prst="straightConnector1">
            <a:avLst/>
          </a:prstGeom>
          <a:noFill/>
          <a:ln w="38100" cap="flat" cmpd="sng">
            <a:solidFill>
              <a:srgbClr val="FF9900"/>
            </a:solidFill>
            <a:prstDash val="solid"/>
            <a:round/>
            <a:headEnd type="none" w="med" len="med"/>
            <a:tailEnd type="none" w="med" len="med"/>
          </a:ln>
        </p:spPr>
      </p:cxnSp>
      <p:sp>
        <p:nvSpPr>
          <p:cNvPr id="307" name="Google Shape;307;p28"/>
          <p:cNvSpPr txBox="1"/>
          <p:nvPr/>
        </p:nvSpPr>
        <p:spPr>
          <a:xfrm>
            <a:off x="5928950" y="1043525"/>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Prior belief</a:t>
            </a:r>
            <a:endParaRPr b="1">
              <a:latin typeface="Montserrat"/>
              <a:ea typeface="Montserrat"/>
              <a:cs typeface="Montserrat"/>
              <a:sym typeface="Montserrat"/>
            </a:endParaRPr>
          </a:p>
        </p:txBody>
      </p:sp>
      <p:cxnSp>
        <p:nvCxnSpPr>
          <p:cNvPr id="308" name="Google Shape;308;p28"/>
          <p:cNvCxnSpPr>
            <a:endCxn id="307" idx="1"/>
          </p:cNvCxnSpPr>
          <p:nvPr/>
        </p:nvCxnSpPr>
        <p:spPr>
          <a:xfrm rot="10800000" flipH="1">
            <a:off x="5446850" y="1243625"/>
            <a:ext cx="482100" cy="435300"/>
          </a:xfrm>
          <a:prstGeom prst="straightConnector1">
            <a:avLst/>
          </a:prstGeom>
          <a:noFill/>
          <a:ln w="9525" cap="flat" cmpd="sng">
            <a:solidFill>
              <a:schemeClr val="dk2"/>
            </a:solidFill>
            <a:prstDash val="solid"/>
            <a:round/>
            <a:headEnd type="triangle" w="med" len="med"/>
            <a:tailEnd type="none" w="med" len="med"/>
          </a:ln>
        </p:spPr>
      </p:cxnSp>
      <p:sp>
        <p:nvSpPr>
          <p:cNvPr id="309" name="Google Shape;309;p28"/>
          <p:cNvSpPr txBox="1"/>
          <p:nvPr/>
        </p:nvSpPr>
        <p:spPr>
          <a:xfrm>
            <a:off x="6130175" y="1975938"/>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What the data shows</a:t>
            </a:r>
            <a:endParaRPr b="1">
              <a:latin typeface="Montserrat"/>
              <a:ea typeface="Montserrat"/>
              <a:cs typeface="Montserrat"/>
              <a:sym typeface="Montserrat"/>
            </a:endParaRPr>
          </a:p>
        </p:txBody>
      </p:sp>
      <p:cxnSp>
        <p:nvCxnSpPr>
          <p:cNvPr id="310" name="Google Shape;310;p28"/>
          <p:cNvCxnSpPr>
            <a:endCxn id="309" idx="1"/>
          </p:cNvCxnSpPr>
          <p:nvPr/>
        </p:nvCxnSpPr>
        <p:spPr>
          <a:xfrm rot="10800000" flipH="1">
            <a:off x="5602475" y="2176038"/>
            <a:ext cx="527700" cy="194400"/>
          </a:xfrm>
          <a:prstGeom prst="straightConnector1">
            <a:avLst/>
          </a:prstGeom>
          <a:noFill/>
          <a:ln w="9525" cap="flat" cmpd="sng">
            <a:solidFill>
              <a:schemeClr val="dk2"/>
            </a:solidFill>
            <a:prstDash val="solid"/>
            <a:round/>
            <a:headEnd type="triangl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p:nvPr/>
        </p:nvSpPr>
        <p:spPr>
          <a:xfrm>
            <a:off x="770875" y="1324950"/>
            <a:ext cx="2083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0">
                <a:solidFill>
                  <a:srgbClr val="333333"/>
                </a:solidFill>
                <a:highlight>
                  <a:srgbClr val="FFFFFF"/>
                </a:highlight>
              </a:rPr>
              <a:t>🙄</a:t>
            </a:r>
            <a:endParaRPr sz="15000"/>
          </a:p>
        </p:txBody>
      </p:sp>
      <p:sp>
        <p:nvSpPr>
          <p:cNvPr id="316" name="Google Shape;316;p29"/>
          <p:cNvSpPr txBox="1"/>
          <p:nvPr/>
        </p:nvSpPr>
        <p:spPr>
          <a:xfrm>
            <a:off x="574050" y="545450"/>
            <a:ext cx="2772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I changed my mind, I believe </a:t>
            </a:r>
            <a:r>
              <a:rPr lang="en" b="1">
                <a:latin typeface="Montserrat"/>
                <a:ea typeface="Montserrat"/>
                <a:cs typeface="Montserrat"/>
                <a:sym typeface="Montserrat"/>
              </a:rPr>
              <a:t>higher education and income are sometimes </a:t>
            </a:r>
            <a:r>
              <a:rPr lang="en">
                <a:latin typeface="Montserrat"/>
                <a:ea typeface="Montserrat"/>
                <a:cs typeface="Montserrat"/>
                <a:sym typeface="Montserrat"/>
              </a:rPr>
              <a:t> not associated with each other</a:t>
            </a:r>
            <a:endParaRPr b="1">
              <a:latin typeface="Montserrat"/>
              <a:ea typeface="Montserrat"/>
              <a:cs typeface="Montserrat"/>
              <a:sym typeface="Montserrat"/>
            </a:endParaRPr>
          </a:p>
        </p:txBody>
      </p:sp>
      <p:cxnSp>
        <p:nvCxnSpPr>
          <p:cNvPr id="317" name="Google Shape;317;p29"/>
          <p:cNvCxnSpPr/>
          <p:nvPr/>
        </p:nvCxnSpPr>
        <p:spPr>
          <a:xfrm rot="10800000">
            <a:off x="4461350" y="1592150"/>
            <a:ext cx="0" cy="1997100"/>
          </a:xfrm>
          <a:prstGeom prst="straightConnector1">
            <a:avLst/>
          </a:prstGeom>
          <a:noFill/>
          <a:ln w="38100" cap="flat" cmpd="sng">
            <a:solidFill>
              <a:schemeClr val="dk2"/>
            </a:solidFill>
            <a:prstDash val="solid"/>
            <a:round/>
            <a:headEnd type="none" w="med" len="med"/>
            <a:tailEnd type="none" w="med" len="med"/>
          </a:ln>
        </p:spPr>
      </p:cxnSp>
      <p:cxnSp>
        <p:nvCxnSpPr>
          <p:cNvPr id="318" name="Google Shape;318;p29"/>
          <p:cNvCxnSpPr/>
          <p:nvPr/>
        </p:nvCxnSpPr>
        <p:spPr>
          <a:xfrm>
            <a:off x="3346200" y="2560550"/>
            <a:ext cx="2299500" cy="0"/>
          </a:xfrm>
          <a:prstGeom prst="straightConnector1">
            <a:avLst/>
          </a:prstGeom>
          <a:noFill/>
          <a:ln w="38100" cap="flat" cmpd="sng">
            <a:solidFill>
              <a:schemeClr val="dk2"/>
            </a:solidFill>
            <a:prstDash val="solid"/>
            <a:round/>
            <a:headEnd type="none" w="med" len="med"/>
            <a:tailEnd type="none" w="med" len="med"/>
          </a:ln>
        </p:spPr>
      </p:cxnSp>
      <p:sp>
        <p:nvSpPr>
          <p:cNvPr id="319" name="Google Shape;319;p29"/>
          <p:cNvSpPr txBox="1"/>
          <p:nvPr/>
        </p:nvSpPr>
        <p:spPr>
          <a:xfrm>
            <a:off x="5732100" y="2325450"/>
            <a:ext cx="106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Years of education</a:t>
            </a:r>
            <a:endParaRPr sz="1000">
              <a:latin typeface="Montserrat"/>
              <a:ea typeface="Montserrat"/>
              <a:cs typeface="Montserrat"/>
              <a:sym typeface="Montserrat"/>
            </a:endParaRPr>
          </a:p>
        </p:txBody>
      </p:sp>
      <p:sp>
        <p:nvSpPr>
          <p:cNvPr id="320" name="Google Shape;320;p29"/>
          <p:cNvSpPr txBox="1"/>
          <p:nvPr/>
        </p:nvSpPr>
        <p:spPr>
          <a:xfrm>
            <a:off x="4180600" y="1181975"/>
            <a:ext cx="310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Income</a:t>
            </a:r>
            <a:endParaRPr sz="1000">
              <a:latin typeface="Montserrat"/>
              <a:ea typeface="Montserrat"/>
              <a:cs typeface="Montserrat"/>
              <a:sym typeface="Montserrat"/>
            </a:endParaRPr>
          </a:p>
        </p:txBody>
      </p:sp>
      <p:sp>
        <p:nvSpPr>
          <p:cNvPr id="321" name="Google Shape;321;p29"/>
          <p:cNvSpPr/>
          <p:nvPr/>
        </p:nvSpPr>
        <p:spPr>
          <a:xfrm>
            <a:off x="4850350" y="17566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4638738" y="2374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3644638" y="215391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5040475" y="27465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5300225"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4515738" y="25994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4236988" y="27807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4109250" y="2670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4180600"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3644638"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4668788" y="20438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3899825"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4236988"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4928650" y="22643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9"/>
          <p:cNvCxnSpPr/>
          <p:nvPr/>
        </p:nvCxnSpPr>
        <p:spPr>
          <a:xfrm rot="10800000" flipH="1">
            <a:off x="3447500" y="2250900"/>
            <a:ext cx="2090700" cy="536700"/>
          </a:xfrm>
          <a:prstGeom prst="straightConnector1">
            <a:avLst/>
          </a:prstGeom>
          <a:noFill/>
          <a:ln w="38100" cap="flat" cmpd="sng">
            <a:solidFill>
              <a:srgbClr val="3C78D8"/>
            </a:solidFill>
            <a:prstDash val="solid"/>
            <a:round/>
            <a:headEnd type="none" w="med" len="med"/>
            <a:tailEnd type="none" w="med" len="med"/>
          </a:ln>
        </p:spPr>
      </p:cxnSp>
      <p:cxnSp>
        <p:nvCxnSpPr>
          <p:cNvPr id="336" name="Google Shape;336;p29"/>
          <p:cNvCxnSpPr/>
          <p:nvPr/>
        </p:nvCxnSpPr>
        <p:spPr>
          <a:xfrm rot="10800000" flipH="1">
            <a:off x="3432675" y="2405075"/>
            <a:ext cx="2109300" cy="259200"/>
          </a:xfrm>
          <a:prstGeom prst="straightConnector1">
            <a:avLst/>
          </a:prstGeom>
          <a:noFill/>
          <a:ln w="38100" cap="flat" cmpd="sng">
            <a:solidFill>
              <a:srgbClr val="FF0000"/>
            </a:solidFill>
            <a:prstDash val="solid"/>
            <a:round/>
            <a:headEnd type="none" w="med" len="med"/>
            <a:tailEnd type="none" w="med" len="med"/>
          </a:ln>
        </p:spPr>
      </p:cxnSp>
      <p:cxnSp>
        <p:nvCxnSpPr>
          <p:cNvPr id="337" name="Google Shape;337;p29"/>
          <p:cNvCxnSpPr/>
          <p:nvPr/>
        </p:nvCxnSpPr>
        <p:spPr>
          <a:xfrm rot="10800000" flipH="1">
            <a:off x="3603138" y="1758301"/>
            <a:ext cx="1785600" cy="1416600"/>
          </a:xfrm>
          <a:prstGeom prst="straightConnector1">
            <a:avLst/>
          </a:prstGeom>
          <a:noFill/>
          <a:ln w="38100" cap="flat" cmpd="sng">
            <a:solidFill>
              <a:srgbClr val="FF9900"/>
            </a:solidFill>
            <a:prstDash val="solid"/>
            <a:round/>
            <a:headEnd type="none" w="med" len="med"/>
            <a:tailEnd type="none" w="med" len="med"/>
          </a:ln>
        </p:spPr>
      </p:cxnSp>
      <p:sp>
        <p:nvSpPr>
          <p:cNvPr id="338" name="Google Shape;338;p29"/>
          <p:cNvSpPr txBox="1"/>
          <p:nvPr/>
        </p:nvSpPr>
        <p:spPr>
          <a:xfrm>
            <a:off x="5928950" y="1043525"/>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Prior belief</a:t>
            </a:r>
            <a:endParaRPr b="1">
              <a:latin typeface="Montserrat"/>
              <a:ea typeface="Montserrat"/>
              <a:cs typeface="Montserrat"/>
              <a:sym typeface="Montserrat"/>
            </a:endParaRPr>
          </a:p>
        </p:txBody>
      </p:sp>
      <p:cxnSp>
        <p:nvCxnSpPr>
          <p:cNvPr id="339" name="Google Shape;339;p29"/>
          <p:cNvCxnSpPr>
            <a:endCxn id="338" idx="1"/>
          </p:cNvCxnSpPr>
          <p:nvPr/>
        </p:nvCxnSpPr>
        <p:spPr>
          <a:xfrm rot="10800000" flipH="1">
            <a:off x="5446850" y="1243625"/>
            <a:ext cx="482100" cy="435300"/>
          </a:xfrm>
          <a:prstGeom prst="straightConnector1">
            <a:avLst/>
          </a:prstGeom>
          <a:noFill/>
          <a:ln w="9525" cap="flat" cmpd="sng">
            <a:solidFill>
              <a:schemeClr val="dk2"/>
            </a:solidFill>
            <a:prstDash val="solid"/>
            <a:round/>
            <a:headEnd type="triangle" w="med" len="med"/>
            <a:tailEnd type="none" w="med" len="med"/>
          </a:ln>
        </p:spPr>
      </p:cxnSp>
      <p:sp>
        <p:nvSpPr>
          <p:cNvPr id="340" name="Google Shape;340;p29"/>
          <p:cNvSpPr txBox="1"/>
          <p:nvPr/>
        </p:nvSpPr>
        <p:spPr>
          <a:xfrm>
            <a:off x="6130175" y="1975938"/>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What the data shows</a:t>
            </a:r>
            <a:endParaRPr b="1">
              <a:latin typeface="Montserrat"/>
              <a:ea typeface="Montserrat"/>
              <a:cs typeface="Montserrat"/>
              <a:sym typeface="Montserrat"/>
            </a:endParaRPr>
          </a:p>
        </p:txBody>
      </p:sp>
      <p:cxnSp>
        <p:nvCxnSpPr>
          <p:cNvPr id="341" name="Google Shape;341;p29"/>
          <p:cNvCxnSpPr>
            <a:endCxn id="340" idx="1"/>
          </p:cNvCxnSpPr>
          <p:nvPr/>
        </p:nvCxnSpPr>
        <p:spPr>
          <a:xfrm rot="10800000" flipH="1">
            <a:off x="5602475" y="2176038"/>
            <a:ext cx="527700" cy="194400"/>
          </a:xfrm>
          <a:prstGeom prst="straightConnector1">
            <a:avLst/>
          </a:prstGeom>
          <a:noFill/>
          <a:ln w="9525" cap="flat" cmpd="sng">
            <a:solidFill>
              <a:schemeClr val="dk2"/>
            </a:solidFill>
            <a:prstDash val="solid"/>
            <a:round/>
            <a:headEnd type="triangl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0"/>
          <p:cNvSpPr txBox="1"/>
          <p:nvPr/>
        </p:nvSpPr>
        <p:spPr>
          <a:xfrm>
            <a:off x="770875" y="1324950"/>
            <a:ext cx="2083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0">
                <a:solidFill>
                  <a:srgbClr val="333333"/>
                </a:solidFill>
                <a:highlight>
                  <a:srgbClr val="FFFFFF"/>
                </a:highlight>
              </a:rPr>
              <a:t>🙄</a:t>
            </a:r>
            <a:endParaRPr sz="15000"/>
          </a:p>
        </p:txBody>
      </p:sp>
      <p:sp>
        <p:nvSpPr>
          <p:cNvPr id="347" name="Google Shape;347;p30"/>
          <p:cNvSpPr txBox="1"/>
          <p:nvPr/>
        </p:nvSpPr>
        <p:spPr>
          <a:xfrm>
            <a:off x="574050" y="473975"/>
            <a:ext cx="2772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I think I was originally right, I believe </a:t>
            </a:r>
            <a:r>
              <a:rPr lang="en" b="1">
                <a:latin typeface="Montserrat"/>
                <a:ea typeface="Montserrat"/>
                <a:cs typeface="Montserrat"/>
                <a:sym typeface="Montserrat"/>
              </a:rPr>
              <a:t>higher education always </a:t>
            </a:r>
            <a:r>
              <a:rPr lang="en">
                <a:latin typeface="Montserrat"/>
                <a:ea typeface="Montserrat"/>
                <a:cs typeface="Montserrat"/>
                <a:sym typeface="Montserrat"/>
              </a:rPr>
              <a:t>leads to </a:t>
            </a:r>
            <a:r>
              <a:rPr lang="en" b="1">
                <a:latin typeface="Montserrat"/>
                <a:ea typeface="Montserrat"/>
                <a:cs typeface="Montserrat"/>
                <a:sym typeface="Montserrat"/>
              </a:rPr>
              <a:t>higher income. </a:t>
            </a:r>
            <a:endParaRPr b="1">
              <a:latin typeface="Montserrat"/>
              <a:ea typeface="Montserrat"/>
              <a:cs typeface="Montserrat"/>
              <a:sym typeface="Montserrat"/>
            </a:endParaRPr>
          </a:p>
        </p:txBody>
      </p:sp>
      <p:cxnSp>
        <p:nvCxnSpPr>
          <p:cNvPr id="348" name="Google Shape;348;p30"/>
          <p:cNvCxnSpPr/>
          <p:nvPr/>
        </p:nvCxnSpPr>
        <p:spPr>
          <a:xfrm rot="10800000">
            <a:off x="4461350" y="1592150"/>
            <a:ext cx="0" cy="1997100"/>
          </a:xfrm>
          <a:prstGeom prst="straightConnector1">
            <a:avLst/>
          </a:prstGeom>
          <a:noFill/>
          <a:ln w="38100" cap="flat" cmpd="sng">
            <a:solidFill>
              <a:schemeClr val="dk2"/>
            </a:solidFill>
            <a:prstDash val="solid"/>
            <a:round/>
            <a:headEnd type="none" w="med" len="med"/>
            <a:tailEnd type="none" w="med" len="med"/>
          </a:ln>
        </p:spPr>
      </p:cxnSp>
      <p:cxnSp>
        <p:nvCxnSpPr>
          <p:cNvPr id="349" name="Google Shape;349;p30"/>
          <p:cNvCxnSpPr/>
          <p:nvPr/>
        </p:nvCxnSpPr>
        <p:spPr>
          <a:xfrm>
            <a:off x="3346200" y="2560550"/>
            <a:ext cx="2299500" cy="0"/>
          </a:xfrm>
          <a:prstGeom prst="straightConnector1">
            <a:avLst/>
          </a:prstGeom>
          <a:noFill/>
          <a:ln w="38100" cap="flat" cmpd="sng">
            <a:solidFill>
              <a:schemeClr val="dk2"/>
            </a:solidFill>
            <a:prstDash val="solid"/>
            <a:round/>
            <a:headEnd type="none" w="med" len="med"/>
            <a:tailEnd type="none" w="med" len="med"/>
          </a:ln>
        </p:spPr>
      </p:cxnSp>
      <p:sp>
        <p:nvSpPr>
          <p:cNvPr id="350" name="Google Shape;350;p30"/>
          <p:cNvSpPr txBox="1"/>
          <p:nvPr/>
        </p:nvSpPr>
        <p:spPr>
          <a:xfrm>
            <a:off x="5732100" y="2325450"/>
            <a:ext cx="106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Years of education</a:t>
            </a:r>
            <a:endParaRPr sz="1000">
              <a:latin typeface="Montserrat"/>
              <a:ea typeface="Montserrat"/>
              <a:cs typeface="Montserrat"/>
              <a:sym typeface="Montserrat"/>
            </a:endParaRPr>
          </a:p>
        </p:txBody>
      </p:sp>
      <p:sp>
        <p:nvSpPr>
          <p:cNvPr id="351" name="Google Shape;351;p30"/>
          <p:cNvSpPr txBox="1"/>
          <p:nvPr/>
        </p:nvSpPr>
        <p:spPr>
          <a:xfrm>
            <a:off x="4180600" y="1181975"/>
            <a:ext cx="310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Income</a:t>
            </a:r>
            <a:endParaRPr sz="1000">
              <a:latin typeface="Montserrat"/>
              <a:ea typeface="Montserrat"/>
              <a:cs typeface="Montserrat"/>
              <a:sym typeface="Montserrat"/>
            </a:endParaRPr>
          </a:p>
        </p:txBody>
      </p:sp>
      <p:sp>
        <p:nvSpPr>
          <p:cNvPr id="352" name="Google Shape;352;p30"/>
          <p:cNvSpPr/>
          <p:nvPr/>
        </p:nvSpPr>
        <p:spPr>
          <a:xfrm>
            <a:off x="4850350" y="17566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4638738" y="2374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3644638" y="215391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5040475" y="27465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5300225"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4515738" y="25994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4236988" y="27807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4109250" y="2670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4180600"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3644638"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4668788" y="20438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3899825"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4236988" y="23281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4928650" y="22643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30"/>
          <p:cNvCxnSpPr/>
          <p:nvPr/>
        </p:nvCxnSpPr>
        <p:spPr>
          <a:xfrm rot="10800000" flipH="1">
            <a:off x="3521500" y="1844025"/>
            <a:ext cx="1961100" cy="1239600"/>
          </a:xfrm>
          <a:prstGeom prst="straightConnector1">
            <a:avLst/>
          </a:prstGeom>
          <a:noFill/>
          <a:ln w="38100" cap="flat" cmpd="sng">
            <a:solidFill>
              <a:srgbClr val="3C78D8"/>
            </a:solidFill>
            <a:prstDash val="solid"/>
            <a:round/>
            <a:headEnd type="none" w="med" len="med"/>
            <a:tailEnd type="none" w="med" len="med"/>
          </a:ln>
        </p:spPr>
      </p:cxnSp>
      <p:cxnSp>
        <p:nvCxnSpPr>
          <p:cNvPr id="367" name="Google Shape;367;p30"/>
          <p:cNvCxnSpPr/>
          <p:nvPr/>
        </p:nvCxnSpPr>
        <p:spPr>
          <a:xfrm rot="10800000" flipH="1">
            <a:off x="3432675" y="2405075"/>
            <a:ext cx="2109300" cy="259200"/>
          </a:xfrm>
          <a:prstGeom prst="straightConnector1">
            <a:avLst/>
          </a:prstGeom>
          <a:noFill/>
          <a:ln w="38100" cap="flat" cmpd="sng">
            <a:solidFill>
              <a:srgbClr val="FF0000"/>
            </a:solidFill>
            <a:prstDash val="solid"/>
            <a:round/>
            <a:headEnd type="none" w="med" len="med"/>
            <a:tailEnd type="none" w="med" len="med"/>
          </a:ln>
        </p:spPr>
      </p:cxnSp>
      <p:cxnSp>
        <p:nvCxnSpPr>
          <p:cNvPr id="368" name="Google Shape;368;p30"/>
          <p:cNvCxnSpPr/>
          <p:nvPr/>
        </p:nvCxnSpPr>
        <p:spPr>
          <a:xfrm rot="10800000" flipH="1">
            <a:off x="3603138" y="1758301"/>
            <a:ext cx="1785600" cy="1416600"/>
          </a:xfrm>
          <a:prstGeom prst="straightConnector1">
            <a:avLst/>
          </a:prstGeom>
          <a:noFill/>
          <a:ln w="38100" cap="flat" cmpd="sng">
            <a:solidFill>
              <a:srgbClr val="FF9900"/>
            </a:solidFill>
            <a:prstDash val="solid"/>
            <a:round/>
            <a:headEnd type="none" w="med" len="med"/>
            <a:tailEnd type="none" w="med" len="med"/>
          </a:ln>
        </p:spPr>
      </p:cxnSp>
      <p:sp>
        <p:nvSpPr>
          <p:cNvPr id="369" name="Google Shape;369;p30"/>
          <p:cNvSpPr txBox="1"/>
          <p:nvPr/>
        </p:nvSpPr>
        <p:spPr>
          <a:xfrm>
            <a:off x="5928950" y="1043525"/>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Prior belief</a:t>
            </a:r>
            <a:endParaRPr b="1">
              <a:latin typeface="Montserrat"/>
              <a:ea typeface="Montserrat"/>
              <a:cs typeface="Montserrat"/>
              <a:sym typeface="Montserrat"/>
            </a:endParaRPr>
          </a:p>
        </p:txBody>
      </p:sp>
      <p:cxnSp>
        <p:nvCxnSpPr>
          <p:cNvPr id="370" name="Google Shape;370;p30"/>
          <p:cNvCxnSpPr>
            <a:endCxn id="369" idx="1"/>
          </p:cNvCxnSpPr>
          <p:nvPr/>
        </p:nvCxnSpPr>
        <p:spPr>
          <a:xfrm rot="10800000" flipH="1">
            <a:off x="5446850" y="1243625"/>
            <a:ext cx="482100" cy="435300"/>
          </a:xfrm>
          <a:prstGeom prst="straightConnector1">
            <a:avLst/>
          </a:prstGeom>
          <a:noFill/>
          <a:ln w="9525" cap="flat" cmpd="sng">
            <a:solidFill>
              <a:schemeClr val="dk2"/>
            </a:solidFill>
            <a:prstDash val="solid"/>
            <a:round/>
            <a:headEnd type="triangle" w="med" len="med"/>
            <a:tailEnd type="none" w="med" len="med"/>
          </a:ln>
        </p:spPr>
      </p:cxnSp>
      <p:sp>
        <p:nvSpPr>
          <p:cNvPr id="371" name="Google Shape;371;p30"/>
          <p:cNvSpPr txBox="1"/>
          <p:nvPr/>
        </p:nvSpPr>
        <p:spPr>
          <a:xfrm>
            <a:off x="6130175" y="1975938"/>
            <a:ext cx="35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What the data shows</a:t>
            </a:r>
            <a:endParaRPr b="1">
              <a:latin typeface="Montserrat"/>
              <a:ea typeface="Montserrat"/>
              <a:cs typeface="Montserrat"/>
              <a:sym typeface="Montserrat"/>
            </a:endParaRPr>
          </a:p>
        </p:txBody>
      </p:sp>
      <p:cxnSp>
        <p:nvCxnSpPr>
          <p:cNvPr id="372" name="Google Shape;372;p30"/>
          <p:cNvCxnSpPr>
            <a:endCxn id="371" idx="1"/>
          </p:cNvCxnSpPr>
          <p:nvPr/>
        </p:nvCxnSpPr>
        <p:spPr>
          <a:xfrm rot="10800000" flipH="1">
            <a:off x="5602475" y="2176038"/>
            <a:ext cx="527700" cy="194400"/>
          </a:xfrm>
          <a:prstGeom prst="straightConnector1">
            <a:avLst/>
          </a:prstGeom>
          <a:noFill/>
          <a:ln w="9525" cap="flat" cmpd="sng">
            <a:solidFill>
              <a:schemeClr val="dk2"/>
            </a:solidFill>
            <a:prstDash val="solid"/>
            <a:round/>
            <a:headEnd type="triangl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376"/>
        <p:cNvGrpSpPr/>
        <p:nvPr/>
      </p:nvGrpSpPr>
      <p:grpSpPr>
        <a:xfrm>
          <a:off x="0" y="0"/>
          <a:ext cx="0" cy="0"/>
          <a:chOff x="0" y="0"/>
          <a:chExt cx="0" cy="0"/>
        </a:xfrm>
      </p:grpSpPr>
      <p:sp>
        <p:nvSpPr>
          <p:cNvPr id="377" name="Google Shape;377;p31"/>
          <p:cNvSpPr txBox="1">
            <a:spLocks noGrp="1"/>
          </p:cNvSpPr>
          <p:nvPr>
            <p:ph type="ctrTitle"/>
          </p:nvPr>
        </p:nvSpPr>
        <p:spPr>
          <a:xfrm>
            <a:off x="1213125" y="1502450"/>
            <a:ext cx="4134300" cy="27702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000">
                <a:latin typeface="Fira Sans Extra Condensed SemiBold"/>
                <a:ea typeface="Fira Sans Extra Condensed SemiBold"/>
                <a:cs typeface="Fira Sans Extra Condensed SemiBold"/>
                <a:sym typeface="Fira Sans Extra Condensed SemiBold"/>
              </a:rPr>
              <a:t>What happens to the posterior (updated) beliefs over a period of time?</a:t>
            </a:r>
            <a:endParaRPr sz="3000">
              <a:latin typeface="Fira Sans Extra Condensed SemiBold"/>
              <a:ea typeface="Fira Sans Extra Condensed SemiBold"/>
              <a:cs typeface="Fira Sans Extra Condensed SemiBold"/>
              <a:sym typeface="Fira Sans Extra Condensed SemiBold"/>
            </a:endParaRPr>
          </a:p>
        </p:txBody>
      </p:sp>
      <p:sp>
        <p:nvSpPr>
          <p:cNvPr id="378" name="Google Shape;378;p31"/>
          <p:cNvSpPr txBox="1">
            <a:spLocks noGrp="1"/>
          </p:cNvSpPr>
          <p:nvPr>
            <p:ph type="subTitle" idx="1"/>
          </p:nvPr>
        </p:nvSpPr>
        <p:spPr>
          <a:xfrm>
            <a:off x="5556325" y="1502450"/>
            <a:ext cx="2996400" cy="8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rgbClr val="1E376D"/>
                </a:solidFill>
                <a:latin typeface="Fira Sans Extra Condensed Medium"/>
                <a:ea typeface="Fira Sans Extra Condensed Medium"/>
                <a:cs typeface="Fira Sans Extra Condensed Medium"/>
                <a:sym typeface="Fira Sans Extra Condensed Medium"/>
              </a:rPr>
              <a:t>Do the updated beliefs stay the same over a period of time? </a:t>
            </a:r>
            <a:endParaRPr sz="1800" baseline="300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379" name="Google Shape;379;p31"/>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380" name="Google Shape;380;p31"/>
          <p:cNvSpPr txBox="1">
            <a:spLocks noGrp="1"/>
          </p:cNvSpPr>
          <p:nvPr>
            <p:ph type="subTitle" idx="1"/>
          </p:nvPr>
        </p:nvSpPr>
        <p:spPr>
          <a:xfrm>
            <a:off x="5556325" y="2452100"/>
            <a:ext cx="2996400" cy="61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rgbClr val="1E376D"/>
                </a:solidFill>
                <a:latin typeface="Fira Sans Extra Condensed Medium"/>
                <a:ea typeface="Fira Sans Extra Condensed Medium"/>
                <a:cs typeface="Fira Sans Extra Condensed Medium"/>
                <a:sym typeface="Fira Sans Extra Condensed Medium"/>
              </a:rPr>
              <a:t>Do they change with time?</a:t>
            </a:r>
            <a:endParaRPr sz="1800" baseline="30000">
              <a:solidFill>
                <a:srgbClr val="1E376D"/>
              </a:solidFill>
              <a:latin typeface="Fira Sans Extra Condensed Medium"/>
              <a:ea typeface="Fira Sans Extra Condensed Medium"/>
              <a:cs typeface="Fira Sans Extra Condensed Medium"/>
              <a:sym typeface="Fira Sans Extra Condensed Medium"/>
            </a:endParaRPr>
          </a:p>
        </p:txBody>
      </p:sp>
      <p:sp>
        <p:nvSpPr>
          <p:cNvPr id="381" name="Google Shape;381;p31"/>
          <p:cNvSpPr txBox="1">
            <a:spLocks noGrp="1"/>
          </p:cNvSpPr>
          <p:nvPr>
            <p:ph type="subTitle" idx="1"/>
          </p:nvPr>
        </p:nvSpPr>
        <p:spPr>
          <a:xfrm>
            <a:off x="5556325" y="3173125"/>
            <a:ext cx="2996400" cy="77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rgbClr val="1E376D"/>
                </a:solidFill>
                <a:latin typeface="Fira Sans Extra Condensed Medium"/>
                <a:ea typeface="Fira Sans Extra Condensed Medium"/>
                <a:cs typeface="Fira Sans Extra Condensed Medium"/>
                <a:sym typeface="Fira Sans Extra Condensed Medium"/>
              </a:rPr>
              <a:t>If they change then what kind of movement is observed?</a:t>
            </a:r>
            <a:endParaRPr sz="1800" baseline="30000">
              <a:solidFill>
                <a:srgbClr val="1E376D"/>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MOTIVATION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68" name="Google Shape;68;p14"/>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69" name="Google Shape;69;p14"/>
          <p:cNvPicPr preferRelativeResize="0"/>
          <p:nvPr/>
        </p:nvPicPr>
        <p:blipFill>
          <a:blip r:embed="rId3">
            <a:alphaModFix/>
          </a:blip>
          <a:stretch>
            <a:fillRect/>
          </a:stretch>
        </p:blipFill>
        <p:spPr>
          <a:xfrm>
            <a:off x="5163900" y="1229688"/>
            <a:ext cx="3578825" cy="2684124"/>
          </a:xfrm>
          <a:prstGeom prst="rect">
            <a:avLst/>
          </a:prstGeom>
          <a:noFill/>
          <a:ln>
            <a:noFill/>
          </a:ln>
        </p:spPr>
      </p:pic>
      <p:pic>
        <p:nvPicPr>
          <p:cNvPr id="70" name="Google Shape;70;p14"/>
          <p:cNvPicPr preferRelativeResize="0"/>
          <p:nvPr/>
        </p:nvPicPr>
        <p:blipFill>
          <a:blip r:embed="rId4">
            <a:alphaModFix/>
          </a:blip>
          <a:stretch>
            <a:fillRect/>
          </a:stretch>
        </p:blipFill>
        <p:spPr>
          <a:xfrm>
            <a:off x="115900" y="1214800"/>
            <a:ext cx="4859101" cy="27138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txBox="1">
            <a:spLocks noGrp="1"/>
          </p:cNvSpPr>
          <p:nvPr>
            <p:ph type="title"/>
          </p:nvPr>
        </p:nvSpPr>
        <p:spPr>
          <a:xfrm>
            <a:off x="304950" y="684275"/>
            <a:ext cx="6678900" cy="7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Fira Sans Extra Condensed Medium"/>
                <a:ea typeface="Fira Sans Extra Condensed Medium"/>
                <a:cs typeface="Fira Sans Extra Condensed Medium"/>
                <a:sym typeface="Fira Sans Extra Condensed Medium"/>
              </a:rPr>
              <a:t>Belief Movement  </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400">
                <a:solidFill>
                  <a:srgbClr val="666666"/>
                </a:solidFill>
                <a:highlight>
                  <a:schemeClr val="lt1"/>
                </a:highlight>
                <a:latin typeface="Fira Sans Extra Condensed Medium"/>
                <a:ea typeface="Fira Sans Extra Condensed Medium"/>
                <a:cs typeface="Fira Sans Extra Condensed Medium"/>
                <a:sym typeface="Fira Sans Extra Condensed Medium"/>
              </a:rPr>
              <a:t>Change in the direction and magnitude of belief during the belief update process.</a:t>
            </a:r>
            <a:endParaRPr sz="1400">
              <a:solidFill>
                <a:srgbClr val="666666"/>
              </a:solidFill>
              <a:latin typeface="Fira Sans Extra Condensed Medium"/>
              <a:ea typeface="Fira Sans Extra Condensed Medium"/>
              <a:cs typeface="Fira Sans Extra Condensed Medium"/>
              <a:sym typeface="Fira Sans Extra Condensed Medium"/>
            </a:endParaRPr>
          </a:p>
        </p:txBody>
      </p:sp>
      <p:sp>
        <p:nvSpPr>
          <p:cNvPr id="387" name="Google Shape;38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388" name="Google Shape;388;p32"/>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Clr>
                <a:schemeClr val="dk1"/>
              </a:buClr>
              <a:buSzPts val="1100"/>
              <a:buFont typeface="Arial"/>
              <a:buNone/>
            </a:pPr>
            <a:r>
              <a:rPr lang="en">
                <a:solidFill>
                  <a:srgbClr val="999999"/>
                </a:solidFill>
                <a:latin typeface="Fira Sans Extra Condensed SemiBold"/>
                <a:ea typeface="Fira Sans Extra Condensed SemiBold"/>
                <a:cs typeface="Fira Sans Extra Condensed SemiBold"/>
                <a:sym typeface="Fira Sans Extra Condensed SemiBold"/>
              </a:rPr>
              <a:t>BACKGROUND</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389" name="Google Shape;389;p32"/>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390" name="Google Shape;390;p32"/>
          <p:cNvSpPr txBox="1">
            <a:spLocks noGrp="1"/>
          </p:cNvSpPr>
          <p:nvPr>
            <p:ph type="title"/>
          </p:nvPr>
        </p:nvSpPr>
        <p:spPr>
          <a:xfrm>
            <a:off x="304950" y="1417975"/>
            <a:ext cx="2432100" cy="94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a:solidFill>
                  <a:srgbClr val="1E376D"/>
                </a:solidFill>
                <a:latin typeface="Fira Sans Extra Condensed Medium"/>
                <a:ea typeface="Fira Sans Extra Condensed Medium"/>
                <a:cs typeface="Fira Sans Extra Condensed Medium"/>
                <a:sym typeface="Fira Sans Extra Condensed Medium"/>
              </a:rPr>
              <a:t>Maintenance</a:t>
            </a:r>
            <a:endParaRPr sz="1300">
              <a:solidFill>
                <a:srgbClr val="1E376D"/>
              </a:solidFill>
              <a:latin typeface="Fira Sans Extra Condensed"/>
              <a:ea typeface="Fira Sans Extra Condensed"/>
              <a:cs typeface="Fira Sans Extra Condensed"/>
              <a:sym typeface="Fira Sans Extra Condensed"/>
            </a:endParaRPr>
          </a:p>
        </p:txBody>
      </p:sp>
      <p:grpSp>
        <p:nvGrpSpPr>
          <p:cNvPr id="391" name="Google Shape;391;p32"/>
          <p:cNvGrpSpPr/>
          <p:nvPr/>
        </p:nvGrpSpPr>
        <p:grpSpPr>
          <a:xfrm>
            <a:off x="2887011" y="3214689"/>
            <a:ext cx="5852955" cy="93795"/>
            <a:chOff x="1400921" y="2200814"/>
            <a:chExt cx="6859200" cy="111000"/>
          </a:xfrm>
        </p:grpSpPr>
        <p:sp>
          <p:nvSpPr>
            <p:cNvPr id="392" name="Google Shape;392;p32"/>
            <p:cNvSpPr/>
            <p:nvPr/>
          </p:nvSpPr>
          <p:spPr>
            <a:xfrm>
              <a:off x="1400921" y="2231985"/>
              <a:ext cx="6859200" cy="48600"/>
            </a:xfrm>
            <a:prstGeom prst="leftRightArrow">
              <a:avLst>
                <a:gd name="adj1" fmla="val 0"/>
                <a:gd name="adj2" fmla="val 50000"/>
              </a:avLst>
            </a:prstGeom>
            <a:solidFill>
              <a:srgbClr val="00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 name="Google Shape;393;p32"/>
            <p:cNvCxnSpPr/>
            <p:nvPr/>
          </p:nvCxnSpPr>
          <p:spPr>
            <a:xfrm>
              <a:off x="1449658" y="2200814"/>
              <a:ext cx="0" cy="111000"/>
            </a:xfrm>
            <a:prstGeom prst="straightConnector1">
              <a:avLst/>
            </a:prstGeom>
            <a:noFill/>
            <a:ln w="28575" cap="flat" cmpd="sng">
              <a:solidFill>
                <a:srgbClr val="000000"/>
              </a:solidFill>
              <a:prstDash val="solid"/>
              <a:round/>
              <a:headEnd type="none" w="med" len="med"/>
              <a:tailEnd type="none" w="med" len="med"/>
            </a:ln>
          </p:spPr>
        </p:cxnSp>
        <p:cxnSp>
          <p:nvCxnSpPr>
            <p:cNvPr id="394" name="Google Shape;394;p32"/>
            <p:cNvCxnSpPr/>
            <p:nvPr/>
          </p:nvCxnSpPr>
          <p:spPr>
            <a:xfrm>
              <a:off x="4830522" y="2200814"/>
              <a:ext cx="0" cy="111000"/>
            </a:xfrm>
            <a:prstGeom prst="straightConnector1">
              <a:avLst/>
            </a:prstGeom>
            <a:noFill/>
            <a:ln w="28575" cap="flat" cmpd="sng">
              <a:solidFill>
                <a:srgbClr val="000000"/>
              </a:solidFill>
              <a:prstDash val="solid"/>
              <a:round/>
              <a:headEnd type="none" w="med" len="med"/>
              <a:tailEnd type="none" w="med" len="med"/>
            </a:ln>
          </p:spPr>
        </p:cxnSp>
        <p:cxnSp>
          <p:nvCxnSpPr>
            <p:cNvPr id="395" name="Google Shape;395;p32"/>
            <p:cNvCxnSpPr/>
            <p:nvPr/>
          </p:nvCxnSpPr>
          <p:spPr>
            <a:xfrm>
              <a:off x="8184869" y="2200814"/>
              <a:ext cx="0" cy="111000"/>
            </a:xfrm>
            <a:prstGeom prst="straightConnector1">
              <a:avLst/>
            </a:prstGeom>
            <a:noFill/>
            <a:ln w="28575" cap="flat" cmpd="sng">
              <a:solidFill>
                <a:srgbClr val="000000"/>
              </a:solidFill>
              <a:prstDash val="solid"/>
              <a:round/>
              <a:headEnd type="none" w="med" len="med"/>
              <a:tailEnd type="none" w="med" len="med"/>
            </a:ln>
          </p:spPr>
        </p:cxnSp>
      </p:grpSp>
      <p:pic>
        <p:nvPicPr>
          <p:cNvPr id="396" name="Google Shape;396;p32"/>
          <p:cNvPicPr preferRelativeResize="0"/>
          <p:nvPr/>
        </p:nvPicPr>
        <p:blipFill>
          <a:blip r:embed="rId3">
            <a:alphaModFix/>
          </a:blip>
          <a:stretch>
            <a:fillRect/>
          </a:stretch>
        </p:blipFill>
        <p:spPr>
          <a:xfrm>
            <a:off x="5295220" y="4073227"/>
            <a:ext cx="1036536" cy="1026499"/>
          </a:xfrm>
          <a:prstGeom prst="rect">
            <a:avLst/>
          </a:prstGeom>
          <a:noFill/>
          <a:ln>
            <a:noFill/>
          </a:ln>
        </p:spPr>
      </p:pic>
      <p:grpSp>
        <p:nvGrpSpPr>
          <p:cNvPr id="397" name="Google Shape;397;p32"/>
          <p:cNvGrpSpPr/>
          <p:nvPr/>
        </p:nvGrpSpPr>
        <p:grpSpPr>
          <a:xfrm>
            <a:off x="5762400" y="2512000"/>
            <a:ext cx="1147800" cy="702698"/>
            <a:chOff x="5762400" y="2512000"/>
            <a:chExt cx="1147800" cy="702698"/>
          </a:xfrm>
        </p:grpSpPr>
        <p:sp>
          <p:nvSpPr>
            <p:cNvPr id="398" name="Google Shape;398;p32"/>
            <p:cNvSpPr txBox="1"/>
            <p:nvPr/>
          </p:nvSpPr>
          <p:spPr>
            <a:xfrm>
              <a:off x="5762400" y="2512000"/>
              <a:ext cx="1147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6AA84F"/>
                  </a:solidFill>
                  <a:latin typeface="Fira Sans Extra Condensed Medium"/>
                  <a:ea typeface="Fira Sans Extra Condensed Medium"/>
                  <a:cs typeface="Fira Sans Extra Condensed Medium"/>
                  <a:sym typeface="Fira Sans Extra Condensed Medium"/>
                </a:rPr>
                <a:t>Posterior (T0)/(T5)</a:t>
              </a:r>
              <a:endParaRPr sz="1000">
                <a:solidFill>
                  <a:srgbClr val="6AA84F"/>
                </a:solidFill>
                <a:latin typeface="Fira Sans Extra Condensed Medium"/>
                <a:ea typeface="Fira Sans Extra Condensed Medium"/>
                <a:cs typeface="Fira Sans Extra Condensed Medium"/>
                <a:sym typeface="Fira Sans Extra Condensed Medium"/>
              </a:endParaRPr>
            </a:p>
          </p:txBody>
        </p:sp>
        <p:pic>
          <p:nvPicPr>
            <p:cNvPr id="399" name="Google Shape;399;p32"/>
            <p:cNvPicPr preferRelativeResize="0"/>
            <p:nvPr/>
          </p:nvPicPr>
          <p:blipFill>
            <a:blip r:embed="rId4">
              <a:alphaModFix/>
            </a:blip>
            <a:stretch>
              <a:fillRect/>
            </a:stretch>
          </p:blipFill>
          <p:spPr>
            <a:xfrm>
              <a:off x="6007727" y="2647222"/>
              <a:ext cx="647457" cy="567475"/>
            </a:xfrm>
            <a:prstGeom prst="rect">
              <a:avLst/>
            </a:prstGeom>
            <a:noFill/>
            <a:ln>
              <a:noFill/>
            </a:ln>
          </p:spPr>
        </p:pic>
      </p:grpSp>
      <p:grpSp>
        <p:nvGrpSpPr>
          <p:cNvPr id="400" name="Google Shape;400;p32"/>
          <p:cNvGrpSpPr/>
          <p:nvPr/>
        </p:nvGrpSpPr>
        <p:grpSpPr>
          <a:xfrm>
            <a:off x="2894800" y="2512000"/>
            <a:ext cx="915600" cy="702698"/>
            <a:chOff x="2894800" y="2512000"/>
            <a:chExt cx="915600" cy="702698"/>
          </a:xfrm>
        </p:grpSpPr>
        <p:pic>
          <p:nvPicPr>
            <p:cNvPr id="401" name="Google Shape;401;p32"/>
            <p:cNvPicPr preferRelativeResize="0"/>
            <p:nvPr/>
          </p:nvPicPr>
          <p:blipFill>
            <a:blip r:embed="rId4">
              <a:alphaModFix/>
            </a:blip>
            <a:stretch>
              <a:fillRect/>
            </a:stretch>
          </p:blipFill>
          <p:spPr>
            <a:xfrm>
              <a:off x="3028877" y="2647222"/>
              <a:ext cx="647457" cy="567475"/>
            </a:xfrm>
            <a:prstGeom prst="rect">
              <a:avLst/>
            </a:prstGeom>
            <a:noFill/>
            <a:ln>
              <a:noFill/>
            </a:ln>
          </p:spPr>
        </p:pic>
        <p:sp>
          <p:nvSpPr>
            <p:cNvPr id="402" name="Google Shape;402;p32"/>
            <p:cNvSpPr txBox="1"/>
            <p:nvPr/>
          </p:nvSpPr>
          <p:spPr>
            <a:xfrm>
              <a:off x="2894800"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3C78D8"/>
                  </a:solidFill>
                  <a:latin typeface="Fira Sans Extra Condensed Medium"/>
                  <a:ea typeface="Fira Sans Extra Condensed Medium"/>
                  <a:cs typeface="Fira Sans Extra Condensed Medium"/>
                  <a:sym typeface="Fira Sans Extra Condensed Medium"/>
                </a:rPr>
                <a:t>Prior</a:t>
              </a:r>
              <a:endParaRPr sz="1000">
                <a:solidFill>
                  <a:srgbClr val="3C78D8"/>
                </a:solidFill>
                <a:latin typeface="Fira Sans Extra Condensed Medium"/>
                <a:ea typeface="Fira Sans Extra Condensed Medium"/>
                <a:cs typeface="Fira Sans Extra Condensed Medium"/>
                <a:sym typeface="Fira Sans Extra Condensed Medium"/>
              </a:endParaRPr>
            </a:p>
          </p:txBody>
        </p:sp>
      </p:grpSp>
      <p:grpSp>
        <p:nvGrpSpPr>
          <p:cNvPr id="403" name="Google Shape;403;p32"/>
          <p:cNvGrpSpPr/>
          <p:nvPr/>
        </p:nvGrpSpPr>
        <p:grpSpPr>
          <a:xfrm>
            <a:off x="7851950" y="2512000"/>
            <a:ext cx="915600" cy="702698"/>
            <a:chOff x="7851950" y="2512000"/>
            <a:chExt cx="915600" cy="702698"/>
          </a:xfrm>
        </p:grpSpPr>
        <p:pic>
          <p:nvPicPr>
            <p:cNvPr id="404" name="Google Shape;404;p32"/>
            <p:cNvPicPr preferRelativeResize="0"/>
            <p:nvPr/>
          </p:nvPicPr>
          <p:blipFill>
            <a:blip r:embed="rId4">
              <a:alphaModFix/>
            </a:blip>
            <a:stretch>
              <a:fillRect/>
            </a:stretch>
          </p:blipFill>
          <p:spPr>
            <a:xfrm>
              <a:off x="7986027" y="2647222"/>
              <a:ext cx="647457" cy="567475"/>
            </a:xfrm>
            <a:prstGeom prst="rect">
              <a:avLst/>
            </a:prstGeom>
            <a:noFill/>
            <a:ln>
              <a:noFill/>
            </a:ln>
          </p:spPr>
        </p:pic>
        <p:sp>
          <p:nvSpPr>
            <p:cNvPr id="405" name="Google Shape;405;p32"/>
            <p:cNvSpPr txBox="1"/>
            <p:nvPr/>
          </p:nvSpPr>
          <p:spPr>
            <a:xfrm>
              <a:off x="7851950"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1C232"/>
                  </a:solidFill>
                  <a:latin typeface="Fira Sans Extra Condensed Medium"/>
                  <a:ea typeface="Fira Sans Extra Condensed Medium"/>
                  <a:cs typeface="Fira Sans Extra Condensed Medium"/>
                  <a:sym typeface="Fira Sans Extra Condensed Medium"/>
                </a:rPr>
                <a:t>Data</a:t>
              </a:r>
              <a:endParaRPr sz="1000">
                <a:solidFill>
                  <a:srgbClr val="F1C232"/>
                </a:solidFill>
                <a:latin typeface="Fira Sans Extra Condensed Medium"/>
                <a:ea typeface="Fira Sans Extra Condensed Medium"/>
                <a:cs typeface="Fira Sans Extra Condensed Medium"/>
                <a:sym typeface="Fira Sans Extra Condensed Medium"/>
              </a:endParaRPr>
            </a:p>
          </p:txBody>
        </p:sp>
      </p:grpSp>
      <p:pic>
        <p:nvPicPr>
          <p:cNvPr id="406" name="Google Shape;406;p32"/>
          <p:cNvPicPr preferRelativeResize="0"/>
          <p:nvPr/>
        </p:nvPicPr>
        <p:blipFill>
          <a:blip r:embed="rId5">
            <a:alphaModFix/>
          </a:blip>
          <a:stretch>
            <a:fillRect/>
          </a:stretch>
        </p:blipFill>
        <p:spPr>
          <a:xfrm>
            <a:off x="8035400" y="1841075"/>
            <a:ext cx="548700" cy="548700"/>
          </a:xfrm>
          <a:prstGeom prst="rect">
            <a:avLst/>
          </a:prstGeom>
          <a:noFill/>
          <a:ln>
            <a:noFill/>
          </a:ln>
        </p:spPr>
      </p:pic>
      <p:sp>
        <p:nvSpPr>
          <p:cNvPr id="407" name="Google Shape;407;p32"/>
          <p:cNvSpPr txBox="1">
            <a:spLocks noGrp="1"/>
          </p:cNvSpPr>
          <p:nvPr>
            <p:ph type="title"/>
          </p:nvPr>
        </p:nvSpPr>
        <p:spPr>
          <a:xfrm>
            <a:off x="304950" y="2097600"/>
            <a:ext cx="1962000" cy="94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i="1">
                <a:solidFill>
                  <a:srgbClr val="1E376D"/>
                </a:solidFill>
                <a:latin typeface="Fira Sans Extra Condensed"/>
                <a:ea typeface="Fira Sans Extra Condensed"/>
                <a:cs typeface="Fira Sans Extra Condensed"/>
                <a:sym typeface="Fira Sans Extra Condensed"/>
              </a:rPr>
              <a:t>No movement</a:t>
            </a:r>
            <a:r>
              <a:rPr lang="en" sz="1300">
                <a:solidFill>
                  <a:srgbClr val="1E376D"/>
                </a:solidFill>
                <a:latin typeface="Fira Sans Extra Condensed"/>
                <a:ea typeface="Fira Sans Extra Condensed"/>
                <a:cs typeface="Fira Sans Extra Condensed"/>
                <a:sym typeface="Fira Sans Extra Condensed"/>
              </a:rPr>
              <a:t> observed in posterior beliefs</a:t>
            </a:r>
            <a:endParaRPr sz="1300">
              <a:solidFill>
                <a:srgbClr val="1E376D"/>
              </a:solidFill>
              <a:latin typeface="Fira Sans Extra Condensed"/>
              <a:ea typeface="Fira Sans Extra Condensed"/>
              <a:cs typeface="Fira Sans Extra Condensed"/>
              <a:sym typeface="Fira Sans Extra Condensed"/>
            </a:endParaRPr>
          </a:p>
        </p:txBody>
      </p:sp>
      <p:grpSp>
        <p:nvGrpSpPr>
          <p:cNvPr id="408" name="Google Shape;408;p32"/>
          <p:cNvGrpSpPr/>
          <p:nvPr/>
        </p:nvGrpSpPr>
        <p:grpSpPr>
          <a:xfrm>
            <a:off x="5499017" y="3427100"/>
            <a:ext cx="1800900" cy="705116"/>
            <a:chOff x="5499017" y="3427100"/>
            <a:chExt cx="1800900" cy="705116"/>
          </a:xfrm>
        </p:grpSpPr>
        <p:sp>
          <p:nvSpPr>
            <p:cNvPr id="409" name="Google Shape;409;p32"/>
            <p:cNvSpPr txBox="1"/>
            <p:nvPr/>
          </p:nvSpPr>
          <p:spPr>
            <a:xfrm>
              <a:off x="5499017" y="3639616"/>
              <a:ext cx="180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666666"/>
                  </a:solidFill>
                  <a:latin typeface="Fira Sans Extra Condensed Medium"/>
                  <a:ea typeface="Fira Sans Extra Condensed Medium"/>
                  <a:cs typeface="Fira Sans Extra Condensed Medium"/>
                  <a:sym typeface="Fira Sans Extra Condensed Medium"/>
                </a:rPr>
                <a:t>Posterior (T0)/(T5) shows no significant movement</a:t>
              </a:r>
              <a:endParaRPr sz="1000">
                <a:solidFill>
                  <a:srgbClr val="666666"/>
                </a:solidFill>
                <a:latin typeface="Fira Sans Extra Condensed Medium"/>
                <a:ea typeface="Fira Sans Extra Condensed Medium"/>
                <a:cs typeface="Fira Sans Extra Condensed Medium"/>
                <a:sym typeface="Fira Sans Extra Condensed Medium"/>
              </a:endParaRPr>
            </a:p>
          </p:txBody>
        </p:sp>
        <p:sp>
          <p:nvSpPr>
            <p:cNvPr id="410" name="Google Shape;410;p32"/>
            <p:cNvSpPr/>
            <p:nvPr/>
          </p:nvSpPr>
          <p:spPr>
            <a:xfrm>
              <a:off x="5663825" y="3427100"/>
              <a:ext cx="1410300" cy="93900"/>
            </a:xfrm>
            <a:prstGeom prst="lef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1" name="Google Shape;411;p32"/>
          <p:cNvCxnSpPr>
            <a:endCxn id="410" idx="3"/>
          </p:cNvCxnSpPr>
          <p:nvPr/>
        </p:nvCxnSpPr>
        <p:spPr>
          <a:xfrm>
            <a:off x="5656025" y="2244350"/>
            <a:ext cx="7800" cy="1229700"/>
          </a:xfrm>
          <a:prstGeom prst="straightConnector1">
            <a:avLst/>
          </a:prstGeom>
          <a:noFill/>
          <a:ln w="19050" cap="flat" cmpd="sng">
            <a:solidFill>
              <a:schemeClr val="dk2"/>
            </a:solidFill>
            <a:prstDash val="dot"/>
            <a:round/>
            <a:headEnd type="none" w="med" len="med"/>
            <a:tailEnd type="none" w="med" len="med"/>
          </a:ln>
        </p:spPr>
      </p:cxnSp>
      <p:cxnSp>
        <p:nvCxnSpPr>
          <p:cNvPr id="412" name="Google Shape;412;p32"/>
          <p:cNvCxnSpPr/>
          <p:nvPr/>
        </p:nvCxnSpPr>
        <p:spPr>
          <a:xfrm>
            <a:off x="7059600" y="2244275"/>
            <a:ext cx="7800" cy="1229700"/>
          </a:xfrm>
          <a:prstGeom prst="straightConnector1">
            <a:avLst/>
          </a:prstGeom>
          <a:noFill/>
          <a:ln w="19050" cap="flat" cmpd="sng">
            <a:solidFill>
              <a:schemeClr val="dk2"/>
            </a:solidFill>
            <a:prstDash val="dot"/>
            <a:round/>
            <a:headEnd type="none" w="med" len="med"/>
            <a:tailEnd type="none" w="med" len="med"/>
          </a:ln>
        </p:spPr>
      </p:cxnSp>
      <p:grpSp>
        <p:nvGrpSpPr>
          <p:cNvPr id="413" name="Google Shape;413;p32"/>
          <p:cNvGrpSpPr/>
          <p:nvPr/>
        </p:nvGrpSpPr>
        <p:grpSpPr>
          <a:xfrm>
            <a:off x="2638717" y="3474045"/>
            <a:ext cx="1427760" cy="929051"/>
            <a:chOff x="3346200" y="1592150"/>
            <a:chExt cx="2299500" cy="1997100"/>
          </a:xfrm>
        </p:grpSpPr>
        <p:cxnSp>
          <p:nvCxnSpPr>
            <p:cNvPr id="414" name="Google Shape;414;p32"/>
            <p:cNvCxnSpPr/>
            <p:nvPr/>
          </p:nvCxnSpPr>
          <p:spPr>
            <a:xfrm rot="10800000">
              <a:off x="4461350" y="1592150"/>
              <a:ext cx="0" cy="1997100"/>
            </a:xfrm>
            <a:prstGeom prst="straightConnector1">
              <a:avLst/>
            </a:prstGeom>
            <a:noFill/>
            <a:ln w="38100" cap="flat" cmpd="sng">
              <a:solidFill>
                <a:schemeClr val="dk2"/>
              </a:solidFill>
              <a:prstDash val="solid"/>
              <a:round/>
              <a:headEnd type="none" w="med" len="med"/>
              <a:tailEnd type="none" w="med" len="med"/>
            </a:ln>
          </p:spPr>
        </p:cxnSp>
        <p:cxnSp>
          <p:nvCxnSpPr>
            <p:cNvPr id="415" name="Google Shape;415;p32"/>
            <p:cNvCxnSpPr/>
            <p:nvPr/>
          </p:nvCxnSpPr>
          <p:spPr>
            <a:xfrm>
              <a:off x="3346200" y="2560550"/>
              <a:ext cx="2299500" cy="0"/>
            </a:xfrm>
            <a:prstGeom prst="straightConnector1">
              <a:avLst/>
            </a:prstGeom>
            <a:noFill/>
            <a:ln w="38100" cap="flat" cmpd="sng">
              <a:solidFill>
                <a:schemeClr val="dk2"/>
              </a:solidFill>
              <a:prstDash val="solid"/>
              <a:round/>
              <a:headEnd type="none" w="med" len="med"/>
              <a:tailEnd type="none" w="med" len="med"/>
            </a:ln>
          </p:spPr>
        </p:cxnSp>
        <p:sp>
          <p:nvSpPr>
            <p:cNvPr id="416" name="Google Shape;416;p32"/>
            <p:cNvSpPr/>
            <p:nvPr/>
          </p:nvSpPr>
          <p:spPr>
            <a:xfrm>
              <a:off x="4876275" y="18603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4608300" y="2280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3809125" y="27514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5057675" y="198556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5213775" y="17502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4461338" y="26204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4180600" y="25994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3899825"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4236988" y="24115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3644638"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4763763" y="20956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3985800" y="26413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4353475" y="2390588"/>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 name="Google Shape;429;p32"/>
            <p:cNvCxnSpPr/>
            <p:nvPr/>
          </p:nvCxnSpPr>
          <p:spPr>
            <a:xfrm rot="10800000" flipH="1">
              <a:off x="3603138" y="1758301"/>
              <a:ext cx="1785600" cy="1416600"/>
            </a:xfrm>
            <a:prstGeom prst="straightConnector1">
              <a:avLst/>
            </a:prstGeom>
            <a:noFill/>
            <a:ln w="38100" cap="flat" cmpd="sng">
              <a:solidFill>
                <a:srgbClr val="FF9900"/>
              </a:solidFill>
              <a:prstDash val="solid"/>
              <a:round/>
              <a:headEnd type="none" w="med" len="med"/>
              <a:tailEnd type="none" w="med" len="med"/>
            </a:ln>
          </p:spPr>
        </p:cxnSp>
      </p:grpSp>
      <p:grpSp>
        <p:nvGrpSpPr>
          <p:cNvPr id="430" name="Google Shape;430;p32"/>
          <p:cNvGrpSpPr/>
          <p:nvPr/>
        </p:nvGrpSpPr>
        <p:grpSpPr>
          <a:xfrm>
            <a:off x="7670032" y="3425707"/>
            <a:ext cx="1279442" cy="1026509"/>
            <a:chOff x="3346200" y="1592150"/>
            <a:chExt cx="2299500" cy="1997100"/>
          </a:xfrm>
        </p:grpSpPr>
        <p:cxnSp>
          <p:nvCxnSpPr>
            <p:cNvPr id="431" name="Google Shape;431;p32"/>
            <p:cNvCxnSpPr/>
            <p:nvPr/>
          </p:nvCxnSpPr>
          <p:spPr>
            <a:xfrm rot="10800000">
              <a:off x="4461350" y="1592150"/>
              <a:ext cx="0" cy="1997100"/>
            </a:xfrm>
            <a:prstGeom prst="straightConnector1">
              <a:avLst/>
            </a:prstGeom>
            <a:noFill/>
            <a:ln w="38100" cap="flat" cmpd="sng">
              <a:solidFill>
                <a:schemeClr val="dk2"/>
              </a:solidFill>
              <a:prstDash val="solid"/>
              <a:round/>
              <a:headEnd type="none" w="med" len="med"/>
              <a:tailEnd type="none" w="med" len="med"/>
            </a:ln>
          </p:spPr>
        </p:cxnSp>
        <p:cxnSp>
          <p:nvCxnSpPr>
            <p:cNvPr id="432" name="Google Shape;432;p32"/>
            <p:cNvCxnSpPr/>
            <p:nvPr/>
          </p:nvCxnSpPr>
          <p:spPr>
            <a:xfrm>
              <a:off x="3346200" y="2560550"/>
              <a:ext cx="2299500" cy="0"/>
            </a:xfrm>
            <a:prstGeom prst="straightConnector1">
              <a:avLst/>
            </a:prstGeom>
            <a:noFill/>
            <a:ln w="38100" cap="flat" cmpd="sng">
              <a:solidFill>
                <a:schemeClr val="dk2"/>
              </a:solidFill>
              <a:prstDash val="solid"/>
              <a:round/>
              <a:headEnd type="none" w="med" len="med"/>
              <a:tailEnd type="none" w="med" len="med"/>
            </a:ln>
          </p:spPr>
        </p:cxnSp>
        <p:sp>
          <p:nvSpPr>
            <p:cNvPr id="433" name="Google Shape;433;p32"/>
            <p:cNvSpPr/>
            <p:nvPr/>
          </p:nvSpPr>
          <p:spPr>
            <a:xfrm>
              <a:off x="4876275" y="186035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608300" y="2280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5170175"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4988775" y="23906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5101275" y="21538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824400" y="27161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5213775" y="269136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3899825" y="293227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4098650" y="2318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4180588" y="2880425"/>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3809113" y="23185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3985800" y="2641300"/>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4012325" y="1967963"/>
              <a:ext cx="1125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32"/>
            <p:cNvCxnSpPr/>
            <p:nvPr/>
          </p:nvCxnSpPr>
          <p:spPr>
            <a:xfrm rot="10800000" flipH="1">
              <a:off x="3432675" y="2405075"/>
              <a:ext cx="2109300" cy="259200"/>
            </a:xfrm>
            <a:prstGeom prst="straightConnector1">
              <a:avLst/>
            </a:prstGeom>
            <a:noFill/>
            <a:ln w="38100" cap="flat" cmpd="sng">
              <a:solidFill>
                <a:srgbClr val="FF0000"/>
              </a:solidFill>
              <a:prstDash val="solid"/>
              <a:round/>
              <a:headEnd type="none" w="med" len="med"/>
              <a:tailEnd type="none" w="med" len="med"/>
            </a:ln>
          </p:spPr>
        </p:cxnSp>
      </p:grpSp>
      <p:grpSp>
        <p:nvGrpSpPr>
          <p:cNvPr id="447" name="Google Shape;447;p32"/>
          <p:cNvGrpSpPr/>
          <p:nvPr/>
        </p:nvGrpSpPr>
        <p:grpSpPr>
          <a:xfrm>
            <a:off x="5685625" y="1217675"/>
            <a:ext cx="1427700" cy="1026600"/>
            <a:chOff x="3346200" y="1592075"/>
            <a:chExt cx="1427700" cy="1026600"/>
          </a:xfrm>
        </p:grpSpPr>
        <p:cxnSp>
          <p:nvCxnSpPr>
            <p:cNvPr id="448" name="Google Shape;448;p32"/>
            <p:cNvCxnSpPr/>
            <p:nvPr/>
          </p:nvCxnSpPr>
          <p:spPr>
            <a:xfrm rot="10800000">
              <a:off x="4038592" y="1592075"/>
              <a:ext cx="0" cy="1026600"/>
            </a:xfrm>
            <a:prstGeom prst="straightConnector1">
              <a:avLst/>
            </a:prstGeom>
            <a:noFill/>
            <a:ln w="38100" cap="flat" cmpd="sng">
              <a:solidFill>
                <a:schemeClr val="dk2"/>
              </a:solidFill>
              <a:prstDash val="solid"/>
              <a:round/>
              <a:headEnd type="none" w="med" len="med"/>
              <a:tailEnd type="none" w="med" len="med"/>
            </a:ln>
          </p:spPr>
        </p:cxnSp>
        <p:cxnSp>
          <p:nvCxnSpPr>
            <p:cNvPr id="449" name="Google Shape;449;p32"/>
            <p:cNvCxnSpPr/>
            <p:nvPr/>
          </p:nvCxnSpPr>
          <p:spPr>
            <a:xfrm>
              <a:off x="3346200" y="2089915"/>
              <a:ext cx="1427700" cy="0"/>
            </a:xfrm>
            <a:prstGeom prst="straightConnector1">
              <a:avLst/>
            </a:prstGeom>
            <a:noFill/>
            <a:ln w="38100" cap="flat" cmpd="sng">
              <a:solidFill>
                <a:schemeClr val="dk2"/>
              </a:solidFill>
              <a:prstDash val="solid"/>
              <a:round/>
              <a:headEnd type="none" w="med" len="med"/>
              <a:tailEnd type="none" w="med" len="med"/>
            </a:ln>
          </p:spPr>
        </p:cxnSp>
        <p:sp>
          <p:nvSpPr>
            <p:cNvPr id="450" name="Google Shape;450;p32"/>
            <p:cNvSpPr/>
            <p:nvPr/>
          </p:nvSpPr>
          <p:spPr>
            <a:xfrm>
              <a:off x="4280120" y="1676691"/>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4148731" y="1994284"/>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4398168" y="2185540"/>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4559446" y="1850966"/>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4072361" y="2109910"/>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3899286" y="2203113"/>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3819975" y="2146520"/>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3864275" y="1850966"/>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167389" y="1824314"/>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3689943" y="1970434"/>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3899286" y="1970434"/>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4328737" y="1937685"/>
              <a:ext cx="69900" cy="56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 name="Google Shape;462;p32"/>
            <p:cNvCxnSpPr>
              <a:endCxn id="453" idx="6"/>
            </p:cNvCxnSpPr>
            <p:nvPr/>
          </p:nvCxnSpPr>
          <p:spPr>
            <a:xfrm rot="10800000" flipH="1">
              <a:off x="3448246" y="1879316"/>
              <a:ext cx="1181100" cy="397200"/>
            </a:xfrm>
            <a:prstGeom prst="straightConnector1">
              <a:avLst/>
            </a:prstGeom>
            <a:noFill/>
            <a:ln w="38100" cap="flat" cmpd="sng">
              <a:solidFill>
                <a:srgbClr val="3C78D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3"/>
          <p:cNvSpPr txBox="1">
            <a:spLocks noGrp="1"/>
          </p:cNvSpPr>
          <p:nvPr>
            <p:ph type="title"/>
          </p:nvPr>
        </p:nvSpPr>
        <p:spPr>
          <a:xfrm>
            <a:off x="304950" y="684275"/>
            <a:ext cx="6678900" cy="7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Fira Sans Extra Condensed Medium"/>
                <a:ea typeface="Fira Sans Extra Condensed Medium"/>
                <a:cs typeface="Fira Sans Extra Condensed Medium"/>
                <a:sym typeface="Fira Sans Extra Condensed Medium"/>
              </a:rPr>
              <a:t>Belief Movement  </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400">
                <a:solidFill>
                  <a:srgbClr val="666666"/>
                </a:solidFill>
                <a:highlight>
                  <a:schemeClr val="lt1"/>
                </a:highlight>
                <a:latin typeface="Fira Sans Extra Condensed Medium"/>
                <a:ea typeface="Fira Sans Extra Condensed Medium"/>
                <a:cs typeface="Fira Sans Extra Condensed Medium"/>
                <a:sym typeface="Fira Sans Extra Condensed Medium"/>
              </a:rPr>
              <a:t>Change in the direction and magnitude of belief during the belief update process.</a:t>
            </a:r>
            <a:endParaRPr sz="1400">
              <a:solidFill>
                <a:srgbClr val="666666"/>
              </a:solidFill>
              <a:latin typeface="Fira Sans Extra Condensed Medium"/>
              <a:ea typeface="Fira Sans Extra Condensed Medium"/>
              <a:cs typeface="Fira Sans Extra Condensed Medium"/>
              <a:sym typeface="Fira Sans Extra Condensed Medium"/>
            </a:endParaRPr>
          </a:p>
        </p:txBody>
      </p:sp>
      <p:sp>
        <p:nvSpPr>
          <p:cNvPr id="468" name="Google Shape;46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469" name="Google Shape;469;p33"/>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BACKGROUND</a:t>
            </a:r>
            <a:endParaRPr>
              <a:solidFill>
                <a:srgbClr val="999999"/>
              </a:solidFill>
              <a:latin typeface="Fira Sans Extra Condensed SemiBold"/>
              <a:ea typeface="Fira Sans Extra Condensed SemiBold"/>
              <a:cs typeface="Fira Sans Extra Condensed SemiBold"/>
              <a:sym typeface="Fira Sans Extra Condensed SemiBold"/>
            </a:endParaRPr>
          </a:p>
        </p:txBody>
      </p:sp>
      <p:sp>
        <p:nvSpPr>
          <p:cNvPr id="470" name="Google Shape;470;p33"/>
          <p:cNvSpPr txBox="1">
            <a:spLocks noGrp="1"/>
          </p:cNvSpPr>
          <p:nvPr>
            <p:ph type="title"/>
          </p:nvPr>
        </p:nvSpPr>
        <p:spPr>
          <a:xfrm>
            <a:off x="304950" y="1417975"/>
            <a:ext cx="2432100" cy="94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a:solidFill>
                  <a:srgbClr val="1E376D"/>
                </a:solidFill>
                <a:latin typeface="Fira Sans Extra Condensed Medium"/>
                <a:ea typeface="Fira Sans Extra Condensed Medium"/>
                <a:cs typeface="Fira Sans Extra Condensed Medium"/>
                <a:sym typeface="Fira Sans Extra Condensed Medium"/>
              </a:rPr>
              <a:t>Decay </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300">
              <a:solidFill>
                <a:srgbClr val="595959"/>
              </a:solidFill>
              <a:latin typeface="Fira Sans Extra Condensed"/>
              <a:ea typeface="Fira Sans Extra Condensed"/>
              <a:cs typeface="Fira Sans Extra Condensed"/>
              <a:sym typeface="Fira Sans Extra Condensed"/>
            </a:endParaRPr>
          </a:p>
        </p:txBody>
      </p:sp>
      <p:grpSp>
        <p:nvGrpSpPr>
          <p:cNvPr id="471" name="Google Shape;471;p33"/>
          <p:cNvGrpSpPr/>
          <p:nvPr/>
        </p:nvGrpSpPr>
        <p:grpSpPr>
          <a:xfrm>
            <a:off x="2887011" y="3214689"/>
            <a:ext cx="5852955" cy="93795"/>
            <a:chOff x="1400921" y="2200814"/>
            <a:chExt cx="6859200" cy="111000"/>
          </a:xfrm>
        </p:grpSpPr>
        <p:sp>
          <p:nvSpPr>
            <p:cNvPr id="472" name="Google Shape;472;p33"/>
            <p:cNvSpPr/>
            <p:nvPr/>
          </p:nvSpPr>
          <p:spPr>
            <a:xfrm>
              <a:off x="1400921" y="2231985"/>
              <a:ext cx="6859200" cy="48600"/>
            </a:xfrm>
            <a:prstGeom prst="leftRightArrow">
              <a:avLst>
                <a:gd name="adj1" fmla="val 0"/>
                <a:gd name="adj2" fmla="val 50000"/>
              </a:avLst>
            </a:prstGeom>
            <a:solidFill>
              <a:srgbClr val="00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33"/>
            <p:cNvCxnSpPr/>
            <p:nvPr/>
          </p:nvCxnSpPr>
          <p:spPr>
            <a:xfrm>
              <a:off x="1449658" y="2200814"/>
              <a:ext cx="0" cy="111000"/>
            </a:xfrm>
            <a:prstGeom prst="straightConnector1">
              <a:avLst/>
            </a:prstGeom>
            <a:noFill/>
            <a:ln w="28575" cap="flat" cmpd="sng">
              <a:solidFill>
                <a:srgbClr val="000000"/>
              </a:solidFill>
              <a:prstDash val="solid"/>
              <a:round/>
              <a:headEnd type="none" w="med" len="med"/>
              <a:tailEnd type="none" w="med" len="med"/>
            </a:ln>
          </p:spPr>
        </p:cxnSp>
        <p:cxnSp>
          <p:nvCxnSpPr>
            <p:cNvPr id="474" name="Google Shape;474;p33"/>
            <p:cNvCxnSpPr/>
            <p:nvPr/>
          </p:nvCxnSpPr>
          <p:spPr>
            <a:xfrm>
              <a:off x="4830522" y="2200814"/>
              <a:ext cx="0" cy="111000"/>
            </a:xfrm>
            <a:prstGeom prst="straightConnector1">
              <a:avLst/>
            </a:prstGeom>
            <a:noFill/>
            <a:ln w="28575" cap="flat" cmpd="sng">
              <a:solidFill>
                <a:srgbClr val="000000"/>
              </a:solidFill>
              <a:prstDash val="solid"/>
              <a:round/>
              <a:headEnd type="none" w="med" len="med"/>
              <a:tailEnd type="none" w="med" len="med"/>
            </a:ln>
          </p:spPr>
        </p:cxnSp>
        <p:cxnSp>
          <p:nvCxnSpPr>
            <p:cNvPr id="475" name="Google Shape;475;p33"/>
            <p:cNvCxnSpPr/>
            <p:nvPr/>
          </p:nvCxnSpPr>
          <p:spPr>
            <a:xfrm>
              <a:off x="8184869" y="2200814"/>
              <a:ext cx="0" cy="111000"/>
            </a:xfrm>
            <a:prstGeom prst="straightConnector1">
              <a:avLst/>
            </a:prstGeom>
            <a:noFill/>
            <a:ln w="28575" cap="flat" cmpd="sng">
              <a:solidFill>
                <a:srgbClr val="000000"/>
              </a:solidFill>
              <a:prstDash val="solid"/>
              <a:round/>
              <a:headEnd type="none" w="med" len="med"/>
              <a:tailEnd type="none" w="med" len="med"/>
            </a:ln>
          </p:spPr>
        </p:cxnSp>
      </p:grpSp>
      <p:pic>
        <p:nvPicPr>
          <p:cNvPr id="476" name="Google Shape;476;p33"/>
          <p:cNvPicPr preferRelativeResize="0"/>
          <p:nvPr/>
        </p:nvPicPr>
        <p:blipFill>
          <a:blip r:embed="rId3">
            <a:alphaModFix/>
          </a:blip>
          <a:stretch>
            <a:fillRect/>
          </a:stretch>
        </p:blipFill>
        <p:spPr>
          <a:xfrm>
            <a:off x="7986027" y="2647222"/>
            <a:ext cx="647457" cy="567475"/>
          </a:xfrm>
          <a:prstGeom prst="rect">
            <a:avLst/>
          </a:prstGeom>
          <a:noFill/>
          <a:ln>
            <a:noFill/>
          </a:ln>
        </p:spPr>
      </p:pic>
      <p:pic>
        <p:nvPicPr>
          <p:cNvPr id="477" name="Google Shape;477;p33"/>
          <p:cNvPicPr preferRelativeResize="0"/>
          <p:nvPr/>
        </p:nvPicPr>
        <p:blipFill>
          <a:blip r:embed="rId4">
            <a:alphaModFix/>
          </a:blip>
          <a:stretch>
            <a:fillRect/>
          </a:stretch>
        </p:blipFill>
        <p:spPr>
          <a:xfrm>
            <a:off x="5295220" y="4073227"/>
            <a:ext cx="1036536" cy="1026499"/>
          </a:xfrm>
          <a:prstGeom prst="rect">
            <a:avLst/>
          </a:prstGeom>
          <a:noFill/>
          <a:ln>
            <a:noFill/>
          </a:ln>
        </p:spPr>
      </p:pic>
      <p:pic>
        <p:nvPicPr>
          <p:cNvPr id="478" name="Google Shape;478;p33"/>
          <p:cNvPicPr preferRelativeResize="0"/>
          <p:nvPr/>
        </p:nvPicPr>
        <p:blipFill>
          <a:blip r:embed="rId3">
            <a:alphaModFix/>
          </a:blip>
          <a:stretch>
            <a:fillRect/>
          </a:stretch>
        </p:blipFill>
        <p:spPr>
          <a:xfrm>
            <a:off x="3028877" y="2647222"/>
            <a:ext cx="647457" cy="567475"/>
          </a:xfrm>
          <a:prstGeom prst="rect">
            <a:avLst/>
          </a:prstGeom>
          <a:noFill/>
          <a:ln>
            <a:noFill/>
          </a:ln>
        </p:spPr>
      </p:pic>
      <p:grpSp>
        <p:nvGrpSpPr>
          <p:cNvPr id="479" name="Google Shape;479;p33"/>
          <p:cNvGrpSpPr/>
          <p:nvPr/>
        </p:nvGrpSpPr>
        <p:grpSpPr>
          <a:xfrm>
            <a:off x="5873650" y="2512000"/>
            <a:ext cx="915600" cy="702698"/>
            <a:chOff x="5873650" y="2512000"/>
            <a:chExt cx="915600" cy="702698"/>
          </a:xfrm>
        </p:grpSpPr>
        <p:sp>
          <p:nvSpPr>
            <p:cNvPr id="480" name="Google Shape;480;p33"/>
            <p:cNvSpPr txBox="1"/>
            <p:nvPr/>
          </p:nvSpPr>
          <p:spPr>
            <a:xfrm>
              <a:off x="5873650"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6AA84F"/>
                  </a:solidFill>
                  <a:latin typeface="Fira Sans Extra Condensed Medium"/>
                  <a:ea typeface="Fira Sans Extra Condensed Medium"/>
                  <a:cs typeface="Fira Sans Extra Condensed Medium"/>
                  <a:sym typeface="Fira Sans Extra Condensed Medium"/>
                </a:rPr>
                <a:t>Posterior (T0)</a:t>
              </a:r>
              <a:endParaRPr sz="1000">
                <a:solidFill>
                  <a:srgbClr val="6AA84F"/>
                </a:solidFill>
                <a:latin typeface="Fira Sans Extra Condensed Medium"/>
                <a:ea typeface="Fira Sans Extra Condensed Medium"/>
                <a:cs typeface="Fira Sans Extra Condensed Medium"/>
                <a:sym typeface="Fira Sans Extra Condensed Medium"/>
              </a:endParaRPr>
            </a:p>
          </p:txBody>
        </p:sp>
        <p:pic>
          <p:nvPicPr>
            <p:cNvPr id="481" name="Google Shape;481;p33"/>
            <p:cNvPicPr preferRelativeResize="0"/>
            <p:nvPr/>
          </p:nvPicPr>
          <p:blipFill>
            <a:blip r:embed="rId3">
              <a:alphaModFix/>
            </a:blip>
            <a:stretch>
              <a:fillRect/>
            </a:stretch>
          </p:blipFill>
          <p:spPr>
            <a:xfrm>
              <a:off x="6007727" y="2647222"/>
              <a:ext cx="647457" cy="567475"/>
            </a:xfrm>
            <a:prstGeom prst="rect">
              <a:avLst/>
            </a:prstGeom>
            <a:noFill/>
            <a:ln>
              <a:noFill/>
            </a:ln>
          </p:spPr>
        </p:pic>
      </p:grpSp>
      <p:sp>
        <p:nvSpPr>
          <p:cNvPr id="482" name="Google Shape;482;p33"/>
          <p:cNvSpPr txBox="1"/>
          <p:nvPr/>
        </p:nvSpPr>
        <p:spPr>
          <a:xfrm>
            <a:off x="2894800"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3C78D8"/>
                </a:solidFill>
                <a:latin typeface="Fira Sans Extra Condensed Medium"/>
                <a:ea typeface="Fira Sans Extra Condensed Medium"/>
                <a:cs typeface="Fira Sans Extra Condensed Medium"/>
                <a:sym typeface="Fira Sans Extra Condensed Medium"/>
              </a:rPr>
              <a:t>Prior</a:t>
            </a:r>
            <a:endParaRPr sz="1000">
              <a:solidFill>
                <a:srgbClr val="3C78D8"/>
              </a:solidFill>
              <a:latin typeface="Fira Sans Extra Condensed Medium"/>
              <a:ea typeface="Fira Sans Extra Condensed Medium"/>
              <a:cs typeface="Fira Sans Extra Condensed Medium"/>
              <a:sym typeface="Fira Sans Extra Condensed Medium"/>
            </a:endParaRPr>
          </a:p>
        </p:txBody>
      </p:sp>
      <p:sp>
        <p:nvSpPr>
          <p:cNvPr id="483" name="Google Shape;483;p33"/>
          <p:cNvSpPr txBox="1"/>
          <p:nvPr/>
        </p:nvSpPr>
        <p:spPr>
          <a:xfrm>
            <a:off x="7851950"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1C232"/>
                </a:solidFill>
                <a:latin typeface="Fira Sans Extra Condensed Medium"/>
                <a:ea typeface="Fira Sans Extra Condensed Medium"/>
                <a:cs typeface="Fira Sans Extra Condensed Medium"/>
                <a:sym typeface="Fira Sans Extra Condensed Medium"/>
              </a:rPr>
              <a:t>Data</a:t>
            </a:r>
            <a:endParaRPr sz="1000">
              <a:solidFill>
                <a:srgbClr val="F1C232"/>
              </a:solidFill>
              <a:latin typeface="Fira Sans Extra Condensed Medium"/>
              <a:ea typeface="Fira Sans Extra Condensed Medium"/>
              <a:cs typeface="Fira Sans Extra Condensed Medium"/>
              <a:sym typeface="Fira Sans Extra Condensed Medium"/>
            </a:endParaRPr>
          </a:p>
        </p:txBody>
      </p:sp>
      <p:pic>
        <p:nvPicPr>
          <p:cNvPr id="484" name="Google Shape;484;p33"/>
          <p:cNvPicPr preferRelativeResize="0"/>
          <p:nvPr/>
        </p:nvPicPr>
        <p:blipFill>
          <a:blip r:embed="rId5">
            <a:alphaModFix/>
          </a:blip>
          <a:stretch>
            <a:fillRect/>
          </a:stretch>
        </p:blipFill>
        <p:spPr>
          <a:xfrm>
            <a:off x="8035400" y="1841075"/>
            <a:ext cx="548700" cy="548700"/>
          </a:xfrm>
          <a:prstGeom prst="rect">
            <a:avLst/>
          </a:prstGeom>
          <a:noFill/>
          <a:ln>
            <a:noFill/>
          </a:ln>
        </p:spPr>
      </p:pic>
      <p:grpSp>
        <p:nvGrpSpPr>
          <p:cNvPr id="485" name="Google Shape;485;p33"/>
          <p:cNvGrpSpPr/>
          <p:nvPr/>
        </p:nvGrpSpPr>
        <p:grpSpPr>
          <a:xfrm>
            <a:off x="3938450" y="2512000"/>
            <a:ext cx="915600" cy="702698"/>
            <a:chOff x="3938450" y="2512000"/>
            <a:chExt cx="915600" cy="702698"/>
          </a:xfrm>
        </p:grpSpPr>
        <p:pic>
          <p:nvPicPr>
            <p:cNvPr id="486" name="Google Shape;486;p33"/>
            <p:cNvPicPr preferRelativeResize="0"/>
            <p:nvPr/>
          </p:nvPicPr>
          <p:blipFill>
            <a:blip r:embed="rId3">
              <a:alphaModFix/>
            </a:blip>
            <a:stretch>
              <a:fillRect/>
            </a:stretch>
          </p:blipFill>
          <p:spPr>
            <a:xfrm>
              <a:off x="4072527" y="2647222"/>
              <a:ext cx="647457" cy="567475"/>
            </a:xfrm>
            <a:prstGeom prst="rect">
              <a:avLst/>
            </a:prstGeom>
            <a:noFill/>
            <a:ln>
              <a:noFill/>
            </a:ln>
          </p:spPr>
        </p:pic>
        <p:sp>
          <p:nvSpPr>
            <p:cNvPr id="487" name="Google Shape;487;p33"/>
            <p:cNvSpPr txBox="1"/>
            <p:nvPr/>
          </p:nvSpPr>
          <p:spPr>
            <a:xfrm>
              <a:off x="3938450"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6AA84F"/>
                  </a:solidFill>
                  <a:latin typeface="Fira Sans Extra Condensed Medium"/>
                  <a:ea typeface="Fira Sans Extra Condensed Medium"/>
                  <a:cs typeface="Fira Sans Extra Condensed Medium"/>
                  <a:sym typeface="Fira Sans Extra Condensed Medium"/>
                </a:rPr>
                <a:t>Posterior (T5)</a:t>
              </a:r>
              <a:endParaRPr sz="1000">
                <a:solidFill>
                  <a:srgbClr val="6AA84F"/>
                </a:solidFill>
                <a:latin typeface="Fira Sans Extra Condensed Medium"/>
                <a:ea typeface="Fira Sans Extra Condensed Medium"/>
                <a:cs typeface="Fira Sans Extra Condensed Medium"/>
                <a:sym typeface="Fira Sans Extra Condensed Medium"/>
              </a:endParaRPr>
            </a:p>
          </p:txBody>
        </p:sp>
      </p:grpSp>
      <p:sp>
        <p:nvSpPr>
          <p:cNvPr id="488" name="Google Shape;488;p33"/>
          <p:cNvSpPr txBox="1">
            <a:spLocks noGrp="1"/>
          </p:cNvSpPr>
          <p:nvPr>
            <p:ph type="title"/>
          </p:nvPr>
        </p:nvSpPr>
        <p:spPr>
          <a:xfrm>
            <a:off x="304950" y="2097600"/>
            <a:ext cx="1962000" cy="94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solidFill>
                  <a:srgbClr val="1E376D"/>
                </a:solidFill>
                <a:latin typeface="Fira Sans Extra Condensed"/>
                <a:ea typeface="Fira Sans Extra Condensed"/>
                <a:cs typeface="Fira Sans Extra Condensed"/>
                <a:sym typeface="Fira Sans Extra Condensed"/>
              </a:rPr>
              <a:t>Posterior belief moves </a:t>
            </a:r>
            <a:r>
              <a:rPr lang="en" sz="1300" i="1">
                <a:solidFill>
                  <a:srgbClr val="1E376D"/>
                </a:solidFill>
                <a:latin typeface="Fira Sans Extra Condensed"/>
                <a:ea typeface="Fira Sans Extra Condensed"/>
                <a:cs typeface="Fira Sans Extra Condensed"/>
                <a:sym typeface="Fira Sans Extra Condensed"/>
              </a:rPr>
              <a:t>towards prior</a:t>
            </a:r>
            <a:r>
              <a:rPr lang="en" sz="1300">
                <a:solidFill>
                  <a:srgbClr val="1E376D"/>
                </a:solidFill>
                <a:latin typeface="Fira Sans Extra Condensed"/>
                <a:ea typeface="Fira Sans Extra Condensed"/>
                <a:cs typeface="Fira Sans Extra Condensed"/>
                <a:sym typeface="Fira Sans Extra Condensed"/>
              </a:rPr>
              <a:t> belief</a:t>
            </a:r>
            <a:endParaRPr sz="1300">
              <a:solidFill>
                <a:srgbClr val="1E376D"/>
              </a:solidFill>
              <a:latin typeface="Fira Sans Extra Condensed"/>
              <a:ea typeface="Fira Sans Extra Condensed"/>
              <a:cs typeface="Fira Sans Extra Condensed"/>
              <a:sym typeface="Fira Sans Extra Condensed"/>
            </a:endParaRPr>
          </a:p>
        </p:txBody>
      </p:sp>
      <p:grpSp>
        <p:nvGrpSpPr>
          <p:cNvPr id="489" name="Google Shape;489;p33"/>
          <p:cNvGrpSpPr/>
          <p:nvPr/>
        </p:nvGrpSpPr>
        <p:grpSpPr>
          <a:xfrm>
            <a:off x="4530842" y="3486176"/>
            <a:ext cx="1800900" cy="685615"/>
            <a:chOff x="2131717" y="2399363"/>
            <a:chExt cx="1800900" cy="685615"/>
          </a:xfrm>
        </p:grpSpPr>
        <p:sp>
          <p:nvSpPr>
            <p:cNvPr id="490" name="Google Shape;490;p33"/>
            <p:cNvSpPr/>
            <p:nvPr/>
          </p:nvSpPr>
          <p:spPr>
            <a:xfrm>
              <a:off x="2318877" y="2399363"/>
              <a:ext cx="1484100" cy="130500"/>
            </a:xfrm>
            <a:prstGeom prst="leftArrow">
              <a:avLst>
                <a:gd name="adj1" fmla="val 50000"/>
                <a:gd name="adj2" fmla="val 50000"/>
              </a:avLst>
            </a:prstGeom>
            <a:solidFill>
              <a:srgbClr val="00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txBox="1"/>
            <p:nvPr/>
          </p:nvSpPr>
          <p:spPr>
            <a:xfrm>
              <a:off x="2131717" y="2592379"/>
              <a:ext cx="180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666666"/>
                  </a:solidFill>
                  <a:latin typeface="Fira Sans Extra Condensed Medium"/>
                  <a:ea typeface="Fira Sans Extra Condensed Medium"/>
                  <a:cs typeface="Fira Sans Extra Condensed Medium"/>
                  <a:sym typeface="Fira Sans Extra Condensed Medium"/>
                </a:rPr>
                <a:t>Posterior (T5) moves towards Prior</a:t>
              </a:r>
              <a:endParaRPr sz="1000">
                <a:solidFill>
                  <a:srgbClr val="666666"/>
                </a:solidFill>
                <a:latin typeface="Fira Sans Extra Condensed Medium"/>
                <a:ea typeface="Fira Sans Extra Condensed Medium"/>
                <a:cs typeface="Fira Sans Extra Condensed Medium"/>
                <a:sym typeface="Fira Sans Extra Condensed Medium"/>
              </a:endParaRPr>
            </a:p>
          </p:txBody>
        </p:sp>
      </p:grpSp>
      <p:cxnSp>
        <p:nvCxnSpPr>
          <p:cNvPr id="492" name="Google Shape;492;p33"/>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4"/>
          <p:cNvSpPr txBox="1">
            <a:spLocks noGrp="1"/>
          </p:cNvSpPr>
          <p:nvPr>
            <p:ph type="title"/>
          </p:nvPr>
        </p:nvSpPr>
        <p:spPr>
          <a:xfrm>
            <a:off x="304950" y="684275"/>
            <a:ext cx="6678900" cy="7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Fira Sans Extra Condensed Medium"/>
                <a:ea typeface="Fira Sans Extra Condensed Medium"/>
                <a:cs typeface="Fira Sans Extra Condensed Medium"/>
                <a:sym typeface="Fira Sans Extra Condensed Medium"/>
              </a:rPr>
              <a:t>Belief Movement  </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400">
                <a:solidFill>
                  <a:srgbClr val="666666"/>
                </a:solidFill>
                <a:highlight>
                  <a:schemeClr val="lt1"/>
                </a:highlight>
                <a:latin typeface="Fira Sans Extra Condensed Medium"/>
                <a:ea typeface="Fira Sans Extra Condensed Medium"/>
                <a:cs typeface="Fira Sans Extra Condensed Medium"/>
                <a:sym typeface="Fira Sans Extra Condensed Medium"/>
              </a:rPr>
              <a:t>Change in the direction and magnitude of belief during the belief update process.</a:t>
            </a:r>
            <a:endParaRPr sz="1400">
              <a:solidFill>
                <a:srgbClr val="666666"/>
              </a:solidFill>
              <a:latin typeface="Fira Sans Extra Condensed Medium"/>
              <a:ea typeface="Fira Sans Extra Condensed Medium"/>
              <a:cs typeface="Fira Sans Extra Condensed Medium"/>
              <a:sym typeface="Fira Sans Extra Condensed Medium"/>
            </a:endParaRPr>
          </a:p>
        </p:txBody>
      </p:sp>
      <p:sp>
        <p:nvSpPr>
          <p:cNvPr id="498" name="Google Shape;49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499" name="Google Shape;499;p34"/>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Clr>
                <a:schemeClr val="dk1"/>
              </a:buClr>
              <a:buSzPts val="1100"/>
              <a:buFont typeface="Arial"/>
              <a:buNone/>
            </a:pPr>
            <a:r>
              <a:rPr lang="en">
                <a:solidFill>
                  <a:srgbClr val="999999"/>
                </a:solidFill>
                <a:latin typeface="Fira Sans Extra Condensed SemiBold"/>
                <a:ea typeface="Fira Sans Extra Condensed SemiBold"/>
                <a:cs typeface="Fira Sans Extra Condensed SemiBold"/>
                <a:sym typeface="Fira Sans Extra Condensed SemiBold"/>
              </a:rPr>
              <a:t>BACKGROUND</a:t>
            </a:r>
            <a:endParaRPr>
              <a:solidFill>
                <a:srgbClr val="999999"/>
              </a:solidFill>
              <a:latin typeface="Fira Sans Extra Condensed SemiBold"/>
              <a:ea typeface="Fira Sans Extra Condensed SemiBold"/>
              <a:cs typeface="Fira Sans Extra Condensed SemiBold"/>
              <a:sym typeface="Fira Sans Extra Condensed SemiBold"/>
            </a:endParaRPr>
          </a:p>
        </p:txBody>
      </p:sp>
      <p:sp>
        <p:nvSpPr>
          <p:cNvPr id="500" name="Google Shape;500;p34"/>
          <p:cNvSpPr txBox="1">
            <a:spLocks noGrp="1"/>
          </p:cNvSpPr>
          <p:nvPr>
            <p:ph type="title"/>
          </p:nvPr>
        </p:nvSpPr>
        <p:spPr>
          <a:xfrm>
            <a:off x="304950" y="1417975"/>
            <a:ext cx="2432100" cy="948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a:solidFill>
                  <a:srgbClr val="1E376D"/>
                </a:solidFill>
                <a:latin typeface="Fira Sans Extra Condensed Medium"/>
                <a:ea typeface="Fira Sans Extra Condensed Medium"/>
                <a:cs typeface="Fira Sans Extra Condensed Medium"/>
                <a:sym typeface="Fira Sans Extra Condensed Medium"/>
              </a:rPr>
              <a:t>Strengthening</a:t>
            </a:r>
            <a:endParaRPr sz="1300">
              <a:solidFill>
                <a:srgbClr val="1E376D"/>
              </a:solidFill>
              <a:latin typeface="Fira Sans Extra Condensed"/>
              <a:ea typeface="Fira Sans Extra Condensed"/>
              <a:cs typeface="Fira Sans Extra Condensed"/>
              <a:sym typeface="Fira Sans Extra Condensed"/>
            </a:endParaRPr>
          </a:p>
        </p:txBody>
      </p:sp>
      <p:grpSp>
        <p:nvGrpSpPr>
          <p:cNvPr id="501" name="Google Shape;501;p34"/>
          <p:cNvGrpSpPr/>
          <p:nvPr/>
        </p:nvGrpSpPr>
        <p:grpSpPr>
          <a:xfrm>
            <a:off x="2887011" y="3214689"/>
            <a:ext cx="5852955" cy="93795"/>
            <a:chOff x="1400921" y="2200814"/>
            <a:chExt cx="6859200" cy="111000"/>
          </a:xfrm>
        </p:grpSpPr>
        <p:sp>
          <p:nvSpPr>
            <p:cNvPr id="502" name="Google Shape;502;p34"/>
            <p:cNvSpPr/>
            <p:nvPr/>
          </p:nvSpPr>
          <p:spPr>
            <a:xfrm>
              <a:off x="1400921" y="2231985"/>
              <a:ext cx="6859200" cy="48600"/>
            </a:xfrm>
            <a:prstGeom prst="leftRightArrow">
              <a:avLst>
                <a:gd name="adj1" fmla="val 0"/>
                <a:gd name="adj2" fmla="val 50000"/>
              </a:avLst>
            </a:prstGeom>
            <a:solidFill>
              <a:srgbClr val="00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4"/>
            <p:cNvCxnSpPr/>
            <p:nvPr/>
          </p:nvCxnSpPr>
          <p:spPr>
            <a:xfrm>
              <a:off x="1449658" y="2200814"/>
              <a:ext cx="0" cy="111000"/>
            </a:xfrm>
            <a:prstGeom prst="straightConnector1">
              <a:avLst/>
            </a:prstGeom>
            <a:noFill/>
            <a:ln w="28575" cap="flat" cmpd="sng">
              <a:solidFill>
                <a:srgbClr val="000000"/>
              </a:solidFill>
              <a:prstDash val="solid"/>
              <a:round/>
              <a:headEnd type="none" w="med" len="med"/>
              <a:tailEnd type="none" w="med" len="med"/>
            </a:ln>
          </p:spPr>
        </p:cxnSp>
        <p:cxnSp>
          <p:nvCxnSpPr>
            <p:cNvPr id="504" name="Google Shape;504;p34"/>
            <p:cNvCxnSpPr/>
            <p:nvPr/>
          </p:nvCxnSpPr>
          <p:spPr>
            <a:xfrm>
              <a:off x="4830522" y="2200814"/>
              <a:ext cx="0" cy="111000"/>
            </a:xfrm>
            <a:prstGeom prst="straightConnector1">
              <a:avLst/>
            </a:prstGeom>
            <a:noFill/>
            <a:ln w="28575" cap="flat" cmpd="sng">
              <a:solidFill>
                <a:srgbClr val="000000"/>
              </a:solidFill>
              <a:prstDash val="solid"/>
              <a:round/>
              <a:headEnd type="none" w="med" len="med"/>
              <a:tailEnd type="none" w="med" len="med"/>
            </a:ln>
          </p:spPr>
        </p:cxnSp>
        <p:cxnSp>
          <p:nvCxnSpPr>
            <p:cNvPr id="505" name="Google Shape;505;p34"/>
            <p:cNvCxnSpPr/>
            <p:nvPr/>
          </p:nvCxnSpPr>
          <p:spPr>
            <a:xfrm>
              <a:off x="8184869" y="2200814"/>
              <a:ext cx="0" cy="111000"/>
            </a:xfrm>
            <a:prstGeom prst="straightConnector1">
              <a:avLst/>
            </a:prstGeom>
            <a:noFill/>
            <a:ln w="28575" cap="flat" cmpd="sng">
              <a:solidFill>
                <a:srgbClr val="000000"/>
              </a:solidFill>
              <a:prstDash val="solid"/>
              <a:round/>
              <a:headEnd type="none" w="med" len="med"/>
              <a:tailEnd type="none" w="med" len="med"/>
            </a:ln>
          </p:spPr>
        </p:cxnSp>
      </p:grpSp>
      <p:pic>
        <p:nvPicPr>
          <p:cNvPr id="506" name="Google Shape;506;p34"/>
          <p:cNvPicPr preferRelativeResize="0"/>
          <p:nvPr/>
        </p:nvPicPr>
        <p:blipFill>
          <a:blip r:embed="rId3">
            <a:alphaModFix/>
          </a:blip>
          <a:stretch>
            <a:fillRect/>
          </a:stretch>
        </p:blipFill>
        <p:spPr>
          <a:xfrm>
            <a:off x="7986027" y="2647222"/>
            <a:ext cx="647457" cy="567475"/>
          </a:xfrm>
          <a:prstGeom prst="rect">
            <a:avLst/>
          </a:prstGeom>
          <a:noFill/>
          <a:ln>
            <a:noFill/>
          </a:ln>
        </p:spPr>
      </p:pic>
      <p:pic>
        <p:nvPicPr>
          <p:cNvPr id="507" name="Google Shape;507;p34"/>
          <p:cNvPicPr preferRelativeResize="0"/>
          <p:nvPr/>
        </p:nvPicPr>
        <p:blipFill>
          <a:blip r:embed="rId4">
            <a:alphaModFix/>
          </a:blip>
          <a:stretch>
            <a:fillRect/>
          </a:stretch>
        </p:blipFill>
        <p:spPr>
          <a:xfrm>
            <a:off x="5295220" y="4073227"/>
            <a:ext cx="1036536" cy="1026499"/>
          </a:xfrm>
          <a:prstGeom prst="rect">
            <a:avLst/>
          </a:prstGeom>
          <a:noFill/>
          <a:ln>
            <a:noFill/>
          </a:ln>
        </p:spPr>
      </p:pic>
      <p:pic>
        <p:nvPicPr>
          <p:cNvPr id="508" name="Google Shape;508;p34"/>
          <p:cNvPicPr preferRelativeResize="0"/>
          <p:nvPr/>
        </p:nvPicPr>
        <p:blipFill>
          <a:blip r:embed="rId3">
            <a:alphaModFix/>
          </a:blip>
          <a:stretch>
            <a:fillRect/>
          </a:stretch>
        </p:blipFill>
        <p:spPr>
          <a:xfrm>
            <a:off x="3028877" y="2647222"/>
            <a:ext cx="647457" cy="567475"/>
          </a:xfrm>
          <a:prstGeom prst="rect">
            <a:avLst/>
          </a:prstGeom>
          <a:noFill/>
          <a:ln>
            <a:noFill/>
          </a:ln>
        </p:spPr>
      </p:pic>
      <p:grpSp>
        <p:nvGrpSpPr>
          <p:cNvPr id="509" name="Google Shape;509;p34"/>
          <p:cNvGrpSpPr/>
          <p:nvPr/>
        </p:nvGrpSpPr>
        <p:grpSpPr>
          <a:xfrm>
            <a:off x="5873650" y="2512000"/>
            <a:ext cx="915600" cy="702698"/>
            <a:chOff x="5873650" y="2512000"/>
            <a:chExt cx="915600" cy="702698"/>
          </a:xfrm>
        </p:grpSpPr>
        <p:sp>
          <p:nvSpPr>
            <p:cNvPr id="510" name="Google Shape;510;p34"/>
            <p:cNvSpPr txBox="1"/>
            <p:nvPr/>
          </p:nvSpPr>
          <p:spPr>
            <a:xfrm>
              <a:off x="5873650"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6AA84F"/>
                  </a:solidFill>
                  <a:latin typeface="Fira Sans Extra Condensed Medium"/>
                  <a:ea typeface="Fira Sans Extra Condensed Medium"/>
                  <a:cs typeface="Fira Sans Extra Condensed Medium"/>
                  <a:sym typeface="Fira Sans Extra Condensed Medium"/>
                </a:rPr>
                <a:t>Posterior (T0)</a:t>
              </a:r>
              <a:endParaRPr sz="1000">
                <a:solidFill>
                  <a:srgbClr val="6AA84F"/>
                </a:solidFill>
                <a:latin typeface="Fira Sans Extra Condensed Medium"/>
                <a:ea typeface="Fira Sans Extra Condensed Medium"/>
                <a:cs typeface="Fira Sans Extra Condensed Medium"/>
                <a:sym typeface="Fira Sans Extra Condensed Medium"/>
              </a:endParaRPr>
            </a:p>
          </p:txBody>
        </p:sp>
        <p:pic>
          <p:nvPicPr>
            <p:cNvPr id="511" name="Google Shape;511;p34"/>
            <p:cNvPicPr preferRelativeResize="0"/>
            <p:nvPr/>
          </p:nvPicPr>
          <p:blipFill>
            <a:blip r:embed="rId3">
              <a:alphaModFix/>
            </a:blip>
            <a:stretch>
              <a:fillRect/>
            </a:stretch>
          </p:blipFill>
          <p:spPr>
            <a:xfrm>
              <a:off x="6007727" y="2647222"/>
              <a:ext cx="647457" cy="567475"/>
            </a:xfrm>
            <a:prstGeom prst="rect">
              <a:avLst/>
            </a:prstGeom>
            <a:noFill/>
            <a:ln>
              <a:noFill/>
            </a:ln>
          </p:spPr>
        </p:pic>
      </p:grpSp>
      <p:sp>
        <p:nvSpPr>
          <p:cNvPr id="512" name="Google Shape;512;p34"/>
          <p:cNvSpPr txBox="1"/>
          <p:nvPr/>
        </p:nvSpPr>
        <p:spPr>
          <a:xfrm>
            <a:off x="2894800"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3C78D8"/>
                </a:solidFill>
                <a:latin typeface="Fira Sans Extra Condensed Medium"/>
                <a:ea typeface="Fira Sans Extra Condensed Medium"/>
                <a:cs typeface="Fira Sans Extra Condensed Medium"/>
                <a:sym typeface="Fira Sans Extra Condensed Medium"/>
              </a:rPr>
              <a:t>Prior</a:t>
            </a:r>
            <a:endParaRPr sz="1000">
              <a:solidFill>
                <a:srgbClr val="3C78D8"/>
              </a:solidFill>
              <a:latin typeface="Fira Sans Extra Condensed Medium"/>
              <a:ea typeface="Fira Sans Extra Condensed Medium"/>
              <a:cs typeface="Fira Sans Extra Condensed Medium"/>
              <a:sym typeface="Fira Sans Extra Condensed Medium"/>
            </a:endParaRPr>
          </a:p>
        </p:txBody>
      </p:sp>
      <p:sp>
        <p:nvSpPr>
          <p:cNvPr id="513" name="Google Shape;513;p34"/>
          <p:cNvSpPr txBox="1"/>
          <p:nvPr/>
        </p:nvSpPr>
        <p:spPr>
          <a:xfrm>
            <a:off x="7851950"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1C232"/>
                </a:solidFill>
                <a:latin typeface="Fira Sans Extra Condensed Medium"/>
                <a:ea typeface="Fira Sans Extra Condensed Medium"/>
                <a:cs typeface="Fira Sans Extra Condensed Medium"/>
                <a:sym typeface="Fira Sans Extra Condensed Medium"/>
              </a:rPr>
              <a:t>Data</a:t>
            </a:r>
            <a:endParaRPr sz="1000">
              <a:solidFill>
                <a:srgbClr val="F1C232"/>
              </a:solidFill>
              <a:latin typeface="Fira Sans Extra Condensed Medium"/>
              <a:ea typeface="Fira Sans Extra Condensed Medium"/>
              <a:cs typeface="Fira Sans Extra Condensed Medium"/>
              <a:sym typeface="Fira Sans Extra Condensed Medium"/>
            </a:endParaRPr>
          </a:p>
        </p:txBody>
      </p:sp>
      <p:pic>
        <p:nvPicPr>
          <p:cNvPr id="514" name="Google Shape;514;p34"/>
          <p:cNvPicPr preferRelativeResize="0"/>
          <p:nvPr/>
        </p:nvPicPr>
        <p:blipFill>
          <a:blip r:embed="rId5">
            <a:alphaModFix/>
          </a:blip>
          <a:stretch>
            <a:fillRect/>
          </a:stretch>
        </p:blipFill>
        <p:spPr>
          <a:xfrm>
            <a:off x="8035400" y="1841075"/>
            <a:ext cx="548700" cy="548700"/>
          </a:xfrm>
          <a:prstGeom prst="rect">
            <a:avLst/>
          </a:prstGeom>
          <a:noFill/>
          <a:ln>
            <a:noFill/>
          </a:ln>
        </p:spPr>
      </p:pic>
      <p:grpSp>
        <p:nvGrpSpPr>
          <p:cNvPr id="515" name="Google Shape;515;p34"/>
          <p:cNvGrpSpPr/>
          <p:nvPr/>
        </p:nvGrpSpPr>
        <p:grpSpPr>
          <a:xfrm>
            <a:off x="6929825" y="2512000"/>
            <a:ext cx="915600" cy="702698"/>
            <a:chOff x="6929825" y="2512000"/>
            <a:chExt cx="915600" cy="702698"/>
          </a:xfrm>
        </p:grpSpPr>
        <p:pic>
          <p:nvPicPr>
            <p:cNvPr id="516" name="Google Shape;516;p34"/>
            <p:cNvPicPr preferRelativeResize="0"/>
            <p:nvPr/>
          </p:nvPicPr>
          <p:blipFill>
            <a:blip r:embed="rId3">
              <a:alphaModFix/>
            </a:blip>
            <a:stretch>
              <a:fillRect/>
            </a:stretch>
          </p:blipFill>
          <p:spPr>
            <a:xfrm>
              <a:off x="7063914" y="2647222"/>
              <a:ext cx="647457" cy="567475"/>
            </a:xfrm>
            <a:prstGeom prst="rect">
              <a:avLst/>
            </a:prstGeom>
            <a:noFill/>
            <a:ln>
              <a:noFill/>
            </a:ln>
          </p:spPr>
        </p:pic>
        <p:sp>
          <p:nvSpPr>
            <p:cNvPr id="517" name="Google Shape;517;p34"/>
            <p:cNvSpPr txBox="1"/>
            <p:nvPr/>
          </p:nvSpPr>
          <p:spPr>
            <a:xfrm>
              <a:off x="6929825" y="2512000"/>
              <a:ext cx="91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6AA84F"/>
                  </a:solidFill>
                  <a:latin typeface="Fira Sans Extra Condensed Medium"/>
                  <a:ea typeface="Fira Sans Extra Condensed Medium"/>
                  <a:cs typeface="Fira Sans Extra Condensed Medium"/>
                  <a:sym typeface="Fira Sans Extra Condensed Medium"/>
                </a:rPr>
                <a:t>Posterior (T5)</a:t>
              </a:r>
              <a:endParaRPr sz="1000">
                <a:solidFill>
                  <a:srgbClr val="6AA84F"/>
                </a:solidFill>
                <a:latin typeface="Fira Sans Extra Condensed Medium"/>
                <a:ea typeface="Fira Sans Extra Condensed Medium"/>
                <a:cs typeface="Fira Sans Extra Condensed Medium"/>
                <a:sym typeface="Fira Sans Extra Condensed Medium"/>
              </a:endParaRPr>
            </a:p>
          </p:txBody>
        </p:sp>
      </p:grpSp>
      <p:sp>
        <p:nvSpPr>
          <p:cNvPr id="518" name="Google Shape;518;p34"/>
          <p:cNvSpPr txBox="1">
            <a:spLocks noGrp="1"/>
          </p:cNvSpPr>
          <p:nvPr>
            <p:ph type="title"/>
          </p:nvPr>
        </p:nvSpPr>
        <p:spPr>
          <a:xfrm>
            <a:off x="304950" y="2097600"/>
            <a:ext cx="1962000" cy="94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solidFill>
                  <a:srgbClr val="1E376D"/>
                </a:solidFill>
                <a:latin typeface="Fira Sans Extra Condensed"/>
                <a:ea typeface="Fira Sans Extra Condensed"/>
                <a:cs typeface="Fira Sans Extra Condensed"/>
                <a:sym typeface="Fira Sans Extra Condensed"/>
              </a:rPr>
              <a:t>Posterior belief moves </a:t>
            </a:r>
            <a:r>
              <a:rPr lang="en" sz="1300" i="1">
                <a:solidFill>
                  <a:srgbClr val="1E376D"/>
                </a:solidFill>
                <a:latin typeface="Fira Sans Extra Condensed"/>
                <a:ea typeface="Fira Sans Extra Condensed"/>
                <a:cs typeface="Fira Sans Extra Condensed"/>
                <a:sym typeface="Fira Sans Extra Condensed"/>
              </a:rPr>
              <a:t>towards data</a:t>
            </a:r>
            <a:r>
              <a:rPr lang="en" sz="1300">
                <a:solidFill>
                  <a:srgbClr val="1E376D"/>
                </a:solidFill>
                <a:latin typeface="Fira Sans Extra Condensed"/>
                <a:ea typeface="Fira Sans Extra Condensed"/>
                <a:cs typeface="Fira Sans Extra Condensed"/>
                <a:sym typeface="Fira Sans Extra Condensed"/>
              </a:rPr>
              <a:t> shown</a:t>
            </a:r>
            <a:endParaRPr sz="1300">
              <a:solidFill>
                <a:srgbClr val="1E376D"/>
              </a:solidFill>
              <a:latin typeface="Fira Sans Extra Condensed"/>
              <a:ea typeface="Fira Sans Extra Condensed"/>
              <a:cs typeface="Fira Sans Extra Condensed"/>
              <a:sym typeface="Fira Sans Extra Condensed"/>
            </a:endParaRPr>
          </a:p>
        </p:txBody>
      </p:sp>
      <p:grpSp>
        <p:nvGrpSpPr>
          <p:cNvPr id="519" name="Google Shape;519;p34"/>
          <p:cNvGrpSpPr/>
          <p:nvPr/>
        </p:nvGrpSpPr>
        <p:grpSpPr>
          <a:xfrm>
            <a:off x="6234492" y="3478601"/>
            <a:ext cx="1800900" cy="685615"/>
            <a:chOff x="4530842" y="3486176"/>
            <a:chExt cx="1800900" cy="685615"/>
          </a:xfrm>
        </p:grpSpPr>
        <p:sp>
          <p:nvSpPr>
            <p:cNvPr id="520" name="Google Shape;520;p34"/>
            <p:cNvSpPr/>
            <p:nvPr/>
          </p:nvSpPr>
          <p:spPr>
            <a:xfrm flipH="1">
              <a:off x="4718002" y="3486176"/>
              <a:ext cx="1484100" cy="130500"/>
            </a:xfrm>
            <a:prstGeom prst="leftArrow">
              <a:avLst>
                <a:gd name="adj1" fmla="val 50000"/>
                <a:gd name="adj2" fmla="val 50000"/>
              </a:avLst>
            </a:prstGeom>
            <a:solidFill>
              <a:srgbClr val="00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txBox="1"/>
            <p:nvPr/>
          </p:nvSpPr>
          <p:spPr>
            <a:xfrm>
              <a:off x="4530842" y="3679191"/>
              <a:ext cx="180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666666"/>
                  </a:solidFill>
                  <a:latin typeface="Fira Sans Extra Condensed Medium"/>
                  <a:ea typeface="Fira Sans Extra Condensed Medium"/>
                  <a:cs typeface="Fira Sans Extra Condensed Medium"/>
                  <a:sym typeface="Fira Sans Extra Condensed Medium"/>
                </a:rPr>
                <a:t>Posterior (T5) moves towards Data shown</a:t>
              </a:r>
              <a:endParaRPr sz="1000">
                <a:solidFill>
                  <a:srgbClr val="666666"/>
                </a:solidFill>
                <a:latin typeface="Fira Sans Extra Condensed Medium"/>
                <a:ea typeface="Fira Sans Extra Condensed Medium"/>
                <a:cs typeface="Fira Sans Extra Condensed Medium"/>
                <a:sym typeface="Fira Sans Extra Condensed Medium"/>
              </a:endParaRPr>
            </a:p>
          </p:txBody>
        </p:sp>
      </p:grpSp>
      <p:cxnSp>
        <p:nvCxnSpPr>
          <p:cNvPr id="522" name="Google Shape;522;p34"/>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526"/>
        <p:cNvGrpSpPr/>
        <p:nvPr/>
      </p:nvGrpSpPr>
      <p:grpSpPr>
        <a:xfrm>
          <a:off x="0" y="0"/>
          <a:ext cx="0" cy="0"/>
          <a:chOff x="0" y="0"/>
          <a:chExt cx="0" cy="0"/>
        </a:xfrm>
      </p:grpSpPr>
      <p:sp>
        <p:nvSpPr>
          <p:cNvPr id="527" name="Google Shape;527;p35"/>
          <p:cNvSpPr txBox="1">
            <a:spLocks noGrp="1"/>
          </p:cNvSpPr>
          <p:nvPr>
            <p:ph type="ctrTitle"/>
          </p:nvPr>
        </p:nvSpPr>
        <p:spPr>
          <a:xfrm>
            <a:off x="342050" y="1502450"/>
            <a:ext cx="5028000" cy="27702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HYPOTHESES</a:t>
            </a:r>
            <a:endParaRPr sz="3200">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8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We hypothesize that with the passing of time individuals would experience ‘decay’ of their beliefs i.e. </a:t>
            </a:r>
            <a:r>
              <a:rPr lang="en" sz="1600">
                <a:solidFill>
                  <a:srgbClr val="1E376D"/>
                </a:solidFill>
                <a:latin typeface="Fira Sans Extra Condensed Medium"/>
                <a:ea typeface="Fira Sans Extra Condensed Medium"/>
                <a:cs typeface="Fira Sans Extra Condensed Medium"/>
                <a:sym typeface="Fira Sans Extra Condensed Medium"/>
              </a:rPr>
              <a:t>forget the data shown</a:t>
            </a:r>
            <a:r>
              <a:rPr lang="en" sz="1600">
                <a:solidFill>
                  <a:srgbClr val="434343"/>
                </a:solidFill>
                <a:latin typeface="Fira Sans Extra Condensed Medium"/>
                <a:ea typeface="Fira Sans Extra Condensed Medium"/>
                <a:cs typeface="Fira Sans Extra Condensed Medium"/>
                <a:sym typeface="Fira Sans Extra Condensed Medium"/>
              </a:rPr>
              <a:t> (or) </a:t>
            </a:r>
            <a:r>
              <a:rPr lang="en" sz="1600">
                <a:solidFill>
                  <a:srgbClr val="1E376D"/>
                </a:solidFill>
                <a:latin typeface="Fira Sans Extra Condensed Medium"/>
                <a:ea typeface="Fira Sans Extra Condensed Medium"/>
                <a:cs typeface="Fira Sans Extra Condensed Medium"/>
                <a:sym typeface="Fira Sans Extra Condensed Medium"/>
              </a:rPr>
              <a:t>resort back to their prior belief </a:t>
            </a: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528" name="Google Shape;528;p35"/>
          <p:cNvSpPr txBox="1">
            <a:spLocks noGrp="1"/>
          </p:cNvSpPr>
          <p:nvPr>
            <p:ph type="subTitle" idx="1"/>
          </p:nvPr>
        </p:nvSpPr>
        <p:spPr>
          <a:xfrm>
            <a:off x="5556325" y="1502450"/>
            <a:ext cx="3231300" cy="10965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1100"/>
              <a:buFont typeface="Arial"/>
              <a:buNone/>
            </a:pPr>
            <a:r>
              <a:rPr lang="en" sz="1800">
                <a:solidFill>
                  <a:srgbClr val="1E376D"/>
                </a:solidFill>
                <a:latin typeface="Fira Sans Extra Condensed Medium"/>
                <a:ea typeface="Fira Sans Extra Condensed Medium"/>
                <a:cs typeface="Fira Sans Extra Condensed Medium"/>
                <a:sym typeface="Fira Sans Extra Condensed Medium"/>
              </a:rPr>
              <a:t>H1: The posterior beliefs would show movement towards prior over time. (Decay)</a:t>
            </a: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baseline="300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529" name="Google Shape;529;p35"/>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530" name="Google Shape;530;p35"/>
          <p:cNvSpPr txBox="1">
            <a:spLocks noGrp="1"/>
          </p:cNvSpPr>
          <p:nvPr>
            <p:ph type="subTitle" idx="1"/>
          </p:nvPr>
        </p:nvSpPr>
        <p:spPr>
          <a:xfrm>
            <a:off x="5556325" y="3312950"/>
            <a:ext cx="3423000" cy="10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1E376D"/>
                </a:solidFill>
                <a:latin typeface="Fira Sans Extra Condensed Medium"/>
                <a:ea typeface="Fira Sans Extra Condensed Medium"/>
                <a:cs typeface="Fira Sans Extra Condensed Medium"/>
                <a:sym typeface="Fira Sans Extra Condensed Medium"/>
              </a:rPr>
              <a:t>H2: The amount of belief decay over time will be moderated  by the</a:t>
            </a: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800">
                <a:solidFill>
                  <a:srgbClr val="1E376D"/>
                </a:solidFill>
                <a:latin typeface="Fira Sans Extra Condensed Medium"/>
                <a:ea typeface="Fira Sans Extra Condensed Medium"/>
                <a:cs typeface="Fira Sans Extra Condensed Medium"/>
                <a:sym typeface="Fira Sans Extra Condensed Medium"/>
              </a:rPr>
              <a:t>strength of the prior belief.</a:t>
            </a:r>
            <a:endParaRPr sz="1800">
              <a:solidFill>
                <a:srgbClr val="1E376D"/>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4"/>
        <p:cNvGrpSpPr/>
        <p:nvPr/>
      </p:nvGrpSpPr>
      <p:grpSpPr>
        <a:xfrm>
          <a:off x="0" y="0"/>
          <a:ext cx="0" cy="0"/>
          <a:chOff x="0" y="0"/>
          <a:chExt cx="0" cy="0"/>
        </a:xfrm>
      </p:grpSpPr>
      <p:sp>
        <p:nvSpPr>
          <p:cNvPr id="535" name="Google Shape;535;p36"/>
          <p:cNvSpPr txBox="1">
            <a:spLocks noGrp="1"/>
          </p:cNvSpPr>
          <p:nvPr>
            <p:ph type="ctrTitle"/>
          </p:nvPr>
        </p:nvSpPr>
        <p:spPr>
          <a:xfrm>
            <a:off x="2695850" y="1502450"/>
            <a:ext cx="26742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STUDY DESIGN</a:t>
            </a:r>
            <a:endParaRPr sz="16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536" name="Google Shape;536;p36"/>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pic>
        <p:nvPicPr>
          <p:cNvPr id="537" name="Google Shape;537;p36"/>
          <p:cNvPicPr preferRelativeResize="0"/>
          <p:nvPr/>
        </p:nvPicPr>
        <p:blipFill>
          <a:blip r:embed="rId3">
            <a:alphaModFix/>
          </a:blip>
          <a:stretch>
            <a:fillRect/>
          </a:stretch>
        </p:blipFill>
        <p:spPr>
          <a:xfrm>
            <a:off x="5790453" y="2142400"/>
            <a:ext cx="2517326" cy="1888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7"/>
          <p:cNvSpPr txBox="1">
            <a:spLocks noGrp="1"/>
          </p:cNvSpPr>
          <p:nvPr>
            <p:ph type="title"/>
          </p:nvPr>
        </p:nvSpPr>
        <p:spPr>
          <a:xfrm>
            <a:off x="304950" y="684275"/>
            <a:ext cx="3849300" cy="779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Belief Elicitation</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400">
                <a:solidFill>
                  <a:srgbClr val="666666"/>
                </a:solidFill>
                <a:latin typeface="Fira Sans Extra Condensed Medium"/>
                <a:ea typeface="Fira Sans Extra Condensed Medium"/>
                <a:cs typeface="Fira Sans Extra Condensed Medium"/>
                <a:sym typeface="Fira Sans Extra Condensed Medium"/>
              </a:rPr>
              <a:t>Capturing participant beliefs on a specific subject</a:t>
            </a:r>
            <a:endParaRPr sz="1400">
              <a:solidFill>
                <a:srgbClr val="666666"/>
              </a:solidFill>
              <a:latin typeface="Fira Sans Extra Condensed Medium"/>
              <a:ea typeface="Fira Sans Extra Condensed Medium"/>
              <a:cs typeface="Fira Sans Extra Condensed Medium"/>
              <a:sym typeface="Fira Sans Extra Condensed Medium"/>
            </a:endParaRPr>
          </a:p>
        </p:txBody>
      </p:sp>
      <p:sp>
        <p:nvSpPr>
          <p:cNvPr id="543" name="Google Shape;543;p37"/>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BACKGROUND</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544" name="Google Shape;544;p37"/>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545" name="Google Shape;545;p37"/>
          <p:cNvSpPr txBox="1">
            <a:spLocks noGrp="1"/>
          </p:cNvSpPr>
          <p:nvPr>
            <p:ph type="title"/>
          </p:nvPr>
        </p:nvSpPr>
        <p:spPr>
          <a:xfrm>
            <a:off x="349175" y="1682775"/>
            <a:ext cx="3534900" cy="194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400">
                <a:solidFill>
                  <a:srgbClr val="1E376D"/>
                </a:solidFill>
                <a:latin typeface="Fira Sans Extra Condensed Medium"/>
                <a:ea typeface="Fira Sans Extra Condensed Medium"/>
                <a:cs typeface="Fira Sans Extra Condensed Medium"/>
                <a:sym typeface="Fira Sans Extra Condensed Medium"/>
              </a:rPr>
              <a:t>Line+Cone</a:t>
            </a:r>
            <a:endParaRPr sz="34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14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3600">
              <a:solidFill>
                <a:srgbClr val="1E376D"/>
              </a:solidFill>
              <a:latin typeface="Fira Sans Extra Condensed Medium"/>
              <a:ea typeface="Fira Sans Extra Condensed Medium"/>
              <a:cs typeface="Fira Sans Extra Condensed Medium"/>
              <a:sym typeface="Fira Sans Extra Condensed Medium"/>
            </a:endParaRPr>
          </a:p>
        </p:txBody>
      </p:sp>
      <p:pic>
        <p:nvPicPr>
          <p:cNvPr id="546" name="Google Shape;546;p37"/>
          <p:cNvPicPr preferRelativeResize="0"/>
          <p:nvPr/>
        </p:nvPicPr>
        <p:blipFill>
          <a:blip r:embed="rId3">
            <a:alphaModFix/>
          </a:blip>
          <a:stretch>
            <a:fillRect/>
          </a:stretch>
        </p:blipFill>
        <p:spPr>
          <a:xfrm>
            <a:off x="4978575" y="1682770"/>
            <a:ext cx="3849301" cy="28990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50"/>
        <p:cNvGrpSpPr/>
        <p:nvPr/>
      </p:nvGrpSpPr>
      <p:grpSpPr>
        <a:xfrm>
          <a:off x="0" y="0"/>
          <a:ext cx="0" cy="0"/>
          <a:chOff x="0" y="0"/>
          <a:chExt cx="0" cy="0"/>
        </a:xfrm>
      </p:grpSpPr>
      <p:sp>
        <p:nvSpPr>
          <p:cNvPr id="551" name="Google Shape;551;p38"/>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1200">
              <a:latin typeface="Fira Sans Extra Condensed Medium"/>
              <a:ea typeface="Fira Sans Extra Condensed Medium"/>
              <a:cs typeface="Fira Sans Extra Condensed Medium"/>
              <a:sym typeface="Fira Sans Extra Condensed Medium"/>
            </a:endParaRPr>
          </a:p>
        </p:txBody>
      </p:sp>
      <p:sp>
        <p:nvSpPr>
          <p:cNvPr id="552" name="Google Shape;552;p38"/>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553" name="Google Shape;553;p38"/>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554" name="Google Shape;554;p38"/>
          <p:cNvPicPr preferRelativeResize="0"/>
          <p:nvPr/>
        </p:nvPicPr>
        <p:blipFill>
          <a:blip r:embed="rId3">
            <a:alphaModFix/>
          </a:blip>
          <a:stretch>
            <a:fillRect/>
          </a:stretch>
        </p:blipFill>
        <p:spPr>
          <a:xfrm>
            <a:off x="304950" y="2076575"/>
            <a:ext cx="2902300" cy="2135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1200">
              <a:latin typeface="Fira Sans Extra Condensed Medium"/>
              <a:ea typeface="Fira Sans Extra Condensed Medium"/>
              <a:cs typeface="Fira Sans Extra Condensed Medium"/>
              <a:sym typeface="Fira Sans Extra Condensed Medium"/>
            </a:endParaRPr>
          </a:p>
        </p:txBody>
      </p:sp>
      <p:sp>
        <p:nvSpPr>
          <p:cNvPr id="560" name="Google Shape;560;p39"/>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561" name="Google Shape;561;p39"/>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562" name="Google Shape;562;p39"/>
          <p:cNvPicPr preferRelativeResize="0"/>
          <p:nvPr/>
        </p:nvPicPr>
        <p:blipFill>
          <a:blip r:embed="rId3">
            <a:alphaModFix/>
          </a:blip>
          <a:stretch>
            <a:fillRect/>
          </a:stretch>
        </p:blipFill>
        <p:spPr>
          <a:xfrm>
            <a:off x="304950" y="2076575"/>
            <a:ext cx="2902300" cy="2135650"/>
          </a:xfrm>
          <a:prstGeom prst="rect">
            <a:avLst/>
          </a:prstGeom>
          <a:noFill/>
          <a:ln>
            <a:noFill/>
          </a:ln>
        </p:spPr>
      </p:pic>
      <p:pic>
        <p:nvPicPr>
          <p:cNvPr id="563" name="Google Shape;563;p39"/>
          <p:cNvPicPr preferRelativeResize="0"/>
          <p:nvPr/>
        </p:nvPicPr>
        <p:blipFill>
          <a:blip r:embed="rId3">
            <a:alphaModFix/>
          </a:blip>
          <a:stretch>
            <a:fillRect/>
          </a:stretch>
        </p:blipFill>
        <p:spPr>
          <a:xfrm>
            <a:off x="304950" y="2076575"/>
            <a:ext cx="2902300" cy="2135650"/>
          </a:xfrm>
          <a:prstGeom prst="rect">
            <a:avLst/>
          </a:prstGeom>
          <a:noFill/>
          <a:ln>
            <a:noFill/>
          </a:ln>
        </p:spPr>
      </p:pic>
      <p:pic>
        <p:nvPicPr>
          <p:cNvPr id="564" name="Google Shape;564;p39"/>
          <p:cNvPicPr preferRelativeResize="0"/>
          <p:nvPr/>
        </p:nvPicPr>
        <p:blipFill>
          <a:blip r:embed="rId4">
            <a:alphaModFix/>
          </a:blip>
          <a:stretch>
            <a:fillRect/>
          </a:stretch>
        </p:blipFill>
        <p:spPr>
          <a:xfrm>
            <a:off x="3207250" y="1818163"/>
            <a:ext cx="3174600" cy="26524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68"/>
        <p:cNvGrpSpPr/>
        <p:nvPr/>
      </p:nvGrpSpPr>
      <p:grpSpPr>
        <a:xfrm>
          <a:off x="0" y="0"/>
          <a:ext cx="0" cy="0"/>
          <a:chOff x="0" y="0"/>
          <a:chExt cx="0" cy="0"/>
        </a:xfrm>
      </p:grpSpPr>
      <p:sp>
        <p:nvSpPr>
          <p:cNvPr id="569" name="Google Shape;569;p40"/>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1200">
              <a:latin typeface="Fira Sans Extra Condensed Medium"/>
              <a:ea typeface="Fira Sans Extra Condensed Medium"/>
              <a:cs typeface="Fira Sans Extra Condensed Medium"/>
              <a:sym typeface="Fira Sans Extra Condensed Medium"/>
            </a:endParaRPr>
          </a:p>
        </p:txBody>
      </p:sp>
      <p:sp>
        <p:nvSpPr>
          <p:cNvPr id="570" name="Google Shape;570;p40"/>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571" name="Google Shape;571;p40"/>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572" name="Google Shape;572;p40"/>
          <p:cNvPicPr preferRelativeResize="0"/>
          <p:nvPr/>
        </p:nvPicPr>
        <p:blipFill>
          <a:blip r:embed="rId3">
            <a:alphaModFix/>
          </a:blip>
          <a:stretch>
            <a:fillRect/>
          </a:stretch>
        </p:blipFill>
        <p:spPr>
          <a:xfrm>
            <a:off x="304950" y="2076575"/>
            <a:ext cx="2902300" cy="2135650"/>
          </a:xfrm>
          <a:prstGeom prst="rect">
            <a:avLst/>
          </a:prstGeom>
          <a:noFill/>
          <a:ln>
            <a:noFill/>
          </a:ln>
        </p:spPr>
      </p:pic>
      <p:pic>
        <p:nvPicPr>
          <p:cNvPr id="573" name="Google Shape;573;p40"/>
          <p:cNvPicPr preferRelativeResize="0"/>
          <p:nvPr/>
        </p:nvPicPr>
        <p:blipFill>
          <a:blip r:embed="rId4">
            <a:alphaModFix/>
          </a:blip>
          <a:stretch>
            <a:fillRect/>
          </a:stretch>
        </p:blipFill>
        <p:spPr>
          <a:xfrm>
            <a:off x="3207250" y="1818163"/>
            <a:ext cx="3174600" cy="2652463"/>
          </a:xfrm>
          <a:prstGeom prst="rect">
            <a:avLst/>
          </a:prstGeom>
          <a:noFill/>
          <a:ln>
            <a:noFill/>
          </a:ln>
        </p:spPr>
      </p:pic>
      <p:pic>
        <p:nvPicPr>
          <p:cNvPr id="574" name="Google Shape;574;p40"/>
          <p:cNvPicPr preferRelativeResize="0"/>
          <p:nvPr/>
        </p:nvPicPr>
        <p:blipFill>
          <a:blip r:embed="rId5">
            <a:alphaModFix/>
          </a:blip>
          <a:stretch>
            <a:fillRect/>
          </a:stretch>
        </p:blipFill>
        <p:spPr>
          <a:xfrm>
            <a:off x="6376125" y="1899515"/>
            <a:ext cx="2767875" cy="2278725"/>
          </a:xfrm>
          <a:prstGeom prst="rect">
            <a:avLst/>
          </a:prstGeom>
          <a:noFill/>
          <a:ln>
            <a:noFill/>
          </a:ln>
        </p:spPr>
      </p:pic>
      <p:pic>
        <p:nvPicPr>
          <p:cNvPr id="575" name="Google Shape;575;p40"/>
          <p:cNvPicPr preferRelativeResize="0"/>
          <p:nvPr/>
        </p:nvPicPr>
        <p:blipFill>
          <a:blip r:embed="rId3">
            <a:alphaModFix/>
          </a:blip>
          <a:stretch>
            <a:fillRect/>
          </a:stretch>
        </p:blipFill>
        <p:spPr>
          <a:xfrm>
            <a:off x="304950" y="2076575"/>
            <a:ext cx="2902300" cy="2135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79"/>
        <p:cNvGrpSpPr/>
        <p:nvPr/>
      </p:nvGrpSpPr>
      <p:grpSpPr>
        <a:xfrm>
          <a:off x="0" y="0"/>
          <a:ext cx="0" cy="0"/>
          <a:chOff x="0" y="0"/>
          <a:chExt cx="0" cy="0"/>
        </a:xfrm>
      </p:grpSpPr>
      <p:sp>
        <p:nvSpPr>
          <p:cNvPr id="580" name="Google Shape;580;p41"/>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1200">
              <a:latin typeface="Fira Sans Extra Condensed Medium"/>
              <a:ea typeface="Fira Sans Extra Condensed Medium"/>
              <a:cs typeface="Fira Sans Extra Condensed Medium"/>
              <a:sym typeface="Fira Sans Extra Condensed Medium"/>
            </a:endParaRPr>
          </a:p>
        </p:txBody>
      </p:sp>
      <p:sp>
        <p:nvSpPr>
          <p:cNvPr id="581" name="Google Shape;581;p41"/>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582" name="Google Shape;582;p41"/>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583" name="Google Shape;583;p41"/>
          <p:cNvPicPr preferRelativeResize="0"/>
          <p:nvPr/>
        </p:nvPicPr>
        <p:blipFill>
          <a:blip r:embed="rId3">
            <a:alphaModFix/>
          </a:blip>
          <a:stretch>
            <a:fillRect/>
          </a:stretch>
        </p:blipFill>
        <p:spPr>
          <a:xfrm>
            <a:off x="304950" y="2076575"/>
            <a:ext cx="2902300" cy="2135650"/>
          </a:xfrm>
          <a:prstGeom prst="rect">
            <a:avLst/>
          </a:prstGeom>
          <a:noFill/>
          <a:ln>
            <a:noFill/>
          </a:ln>
        </p:spPr>
      </p:pic>
      <p:pic>
        <p:nvPicPr>
          <p:cNvPr id="584" name="Google Shape;584;p41"/>
          <p:cNvPicPr preferRelativeResize="0"/>
          <p:nvPr/>
        </p:nvPicPr>
        <p:blipFill>
          <a:blip r:embed="rId4">
            <a:alphaModFix/>
          </a:blip>
          <a:stretch>
            <a:fillRect/>
          </a:stretch>
        </p:blipFill>
        <p:spPr>
          <a:xfrm>
            <a:off x="3207250" y="1818163"/>
            <a:ext cx="3174600" cy="2652463"/>
          </a:xfrm>
          <a:prstGeom prst="rect">
            <a:avLst/>
          </a:prstGeom>
          <a:noFill/>
          <a:ln>
            <a:noFill/>
          </a:ln>
        </p:spPr>
      </p:pic>
      <p:pic>
        <p:nvPicPr>
          <p:cNvPr id="585" name="Google Shape;585;p41"/>
          <p:cNvPicPr preferRelativeResize="0"/>
          <p:nvPr/>
        </p:nvPicPr>
        <p:blipFill>
          <a:blip r:embed="rId5">
            <a:alphaModFix/>
          </a:blip>
          <a:stretch>
            <a:fillRect/>
          </a:stretch>
        </p:blipFill>
        <p:spPr>
          <a:xfrm>
            <a:off x="6376125" y="1899515"/>
            <a:ext cx="2767875" cy="2278725"/>
          </a:xfrm>
          <a:prstGeom prst="rect">
            <a:avLst/>
          </a:prstGeom>
          <a:noFill/>
          <a:ln>
            <a:noFill/>
          </a:ln>
        </p:spPr>
      </p:pic>
      <p:sp>
        <p:nvSpPr>
          <p:cNvPr id="586" name="Google Shape;586;p41"/>
          <p:cNvSpPr txBox="1"/>
          <p:nvPr/>
        </p:nvSpPr>
        <p:spPr>
          <a:xfrm>
            <a:off x="4144900" y="102547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Incongruent</a:t>
            </a:r>
            <a:endParaRPr>
              <a:latin typeface="Montserrat"/>
              <a:ea typeface="Montserrat"/>
              <a:cs typeface="Montserrat"/>
              <a:sym typeface="Montserrat"/>
            </a:endParaRPr>
          </a:p>
        </p:txBody>
      </p:sp>
      <p:cxnSp>
        <p:nvCxnSpPr>
          <p:cNvPr id="587" name="Google Shape;587;p41"/>
          <p:cNvCxnSpPr>
            <a:stCxn id="586" idx="2"/>
            <a:endCxn id="584" idx="0"/>
          </p:cNvCxnSpPr>
          <p:nvPr/>
        </p:nvCxnSpPr>
        <p:spPr>
          <a:xfrm flipH="1">
            <a:off x="4794550" y="1425675"/>
            <a:ext cx="29700" cy="392400"/>
          </a:xfrm>
          <a:prstGeom prst="straightConnector1">
            <a:avLst/>
          </a:prstGeom>
          <a:noFill/>
          <a:ln w="9525" cap="flat" cmpd="sng">
            <a:solidFill>
              <a:schemeClr val="dk2"/>
            </a:solidFill>
            <a:prstDash val="solid"/>
            <a:round/>
            <a:headEnd type="none" w="med" len="med"/>
            <a:tailEnd type="triangle" w="med" len="med"/>
          </a:ln>
        </p:spPr>
      </p:cxnSp>
      <p:pic>
        <p:nvPicPr>
          <p:cNvPr id="588" name="Google Shape;588;p41"/>
          <p:cNvPicPr preferRelativeResize="0"/>
          <p:nvPr/>
        </p:nvPicPr>
        <p:blipFill>
          <a:blip r:embed="rId3">
            <a:alphaModFix/>
          </a:blip>
          <a:stretch>
            <a:fillRect/>
          </a:stretch>
        </p:blipFill>
        <p:spPr>
          <a:xfrm>
            <a:off x="304950" y="2076575"/>
            <a:ext cx="2902300" cy="2135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
        <p:nvSpPr>
          <p:cNvPr id="75" name="Google Shape;7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76" name="Google Shape;76;p15"/>
          <p:cNvPicPr preferRelativeResize="0"/>
          <p:nvPr/>
        </p:nvPicPr>
        <p:blipFill>
          <a:blip r:embed="rId3">
            <a:alphaModFix/>
          </a:blip>
          <a:stretch>
            <a:fillRect/>
          </a:stretch>
        </p:blipFill>
        <p:spPr>
          <a:xfrm>
            <a:off x="2647350" y="1068723"/>
            <a:ext cx="3849300" cy="3594502"/>
          </a:xfrm>
          <a:prstGeom prst="rect">
            <a:avLst/>
          </a:prstGeom>
          <a:noFill/>
          <a:ln>
            <a:noFill/>
          </a:ln>
        </p:spPr>
      </p:pic>
      <p:sp>
        <p:nvSpPr>
          <p:cNvPr id="77" name="Google Shape;77;p15"/>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MOTIVATION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78" name="Google Shape;78;p15"/>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592"/>
        <p:cNvGrpSpPr/>
        <p:nvPr/>
      </p:nvGrpSpPr>
      <p:grpSpPr>
        <a:xfrm>
          <a:off x="0" y="0"/>
          <a:ext cx="0" cy="0"/>
          <a:chOff x="0" y="0"/>
          <a:chExt cx="0" cy="0"/>
        </a:xfrm>
      </p:grpSpPr>
      <p:sp>
        <p:nvSpPr>
          <p:cNvPr id="593" name="Google Shape;593;p42"/>
          <p:cNvSpPr txBox="1">
            <a:spLocks noGrp="1"/>
          </p:cNvSpPr>
          <p:nvPr>
            <p:ph type="ctrTitle"/>
          </p:nvPr>
        </p:nvSpPr>
        <p:spPr>
          <a:xfrm>
            <a:off x="2183650" y="1502450"/>
            <a:ext cx="3186600" cy="7041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DATASET STATISTICS</a:t>
            </a:r>
            <a:endParaRPr sz="16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594" name="Google Shape;594;p42"/>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595" name="Google Shape;595;p42"/>
          <p:cNvSpPr txBox="1"/>
          <p:nvPr/>
        </p:nvSpPr>
        <p:spPr>
          <a:xfrm>
            <a:off x="2721975" y="2371650"/>
            <a:ext cx="2577900" cy="369300"/>
          </a:xfrm>
          <a:prstGeom prst="rect">
            <a:avLst/>
          </a:prstGeom>
          <a:noFill/>
          <a:ln w="9525" cap="flat" cmpd="sng">
            <a:solidFill>
              <a:srgbClr val="1E376D"/>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a:solidFill>
                  <a:srgbClr val="1E376D"/>
                </a:solidFill>
                <a:latin typeface="Fira Sans Extra Condensed"/>
                <a:ea typeface="Fira Sans Extra Condensed"/>
                <a:cs typeface="Fira Sans Extra Condensed"/>
                <a:sym typeface="Fira Sans Extra Condensed"/>
              </a:rPr>
              <a:t>Immigrant Population x Crime Rate</a:t>
            </a:r>
            <a:endParaRPr sz="1200">
              <a:solidFill>
                <a:srgbClr val="1E376D"/>
              </a:solidFill>
            </a:endParaRPr>
          </a:p>
        </p:txBody>
      </p:sp>
      <p:sp>
        <p:nvSpPr>
          <p:cNvPr id="596" name="Google Shape;596;p42"/>
          <p:cNvSpPr txBox="1"/>
          <p:nvPr/>
        </p:nvSpPr>
        <p:spPr>
          <a:xfrm>
            <a:off x="2721975" y="3035150"/>
            <a:ext cx="2577900" cy="369300"/>
          </a:xfrm>
          <a:prstGeom prst="rect">
            <a:avLst/>
          </a:prstGeom>
          <a:noFill/>
          <a:ln w="9525" cap="flat" cmpd="sng">
            <a:solidFill>
              <a:srgbClr val="1E376D"/>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Social Media Hours x Depression Rate</a:t>
            </a:r>
            <a:endParaRPr sz="1200">
              <a:solidFill>
                <a:srgbClr val="1E376D"/>
              </a:solidFill>
            </a:endParaRPr>
          </a:p>
        </p:txBody>
      </p:sp>
      <p:sp>
        <p:nvSpPr>
          <p:cNvPr id="597" name="Google Shape;597;p42"/>
          <p:cNvSpPr txBox="1"/>
          <p:nvPr/>
        </p:nvSpPr>
        <p:spPr>
          <a:xfrm>
            <a:off x="2721975" y="3698650"/>
            <a:ext cx="2577900" cy="369300"/>
          </a:xfrm>
          <a:prstGeom prst="rect">
            <a:avLst/>
          </a:prstGeom>
          <a:noFill/>
          <a:ln w="9525" cap="flat" cmpd="sng">
            <a:solidFill>
              <a:srgbClr val="1E376D"/>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Years of Education x Income </a:t>
            </a:r>
            <a:endParaRPr sz="1200">
              <a:solidFill>
                <a:srgbClr val="1E376D"/>
              </a:solidFill>
            </a:endParaRPr>
          </a:p>
        </p:txBody>
      </p:sp>
      <p:sp>
        <p:nvSpPr>
          <p:cNvPr id="598" name="Google Shape;598;p42"/>
          <p:cNvSpPr txBox="1">
            <a:spLocks noGrp="1"/>
          </p:cNvSpPr>
          <p:nvPr>
            <p:ph type="ctrTitle"/>
          </p:nvPr>
        </p:nvSpPr>
        <p:spPr>
          <a:xfrm>
            <a:off x="6058100" y="1502450"/>
            <a:ext cx="2934300" cy="954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1200">
                <a:solidFill>
                  <a:srgbClr val="1E376D"/>
                </a:solidFill>
                <a:latin typeface="Fira Sans Extra Condensed Medium"/>
                <a:ea typeface="Fira Sans Extra Condensed Medium"/>
                <a:cs typeface="Fira Sans Extra Condensed Medium"/>
                <a:sym typeface="Fira Sans Extra Condensed Medium"/>
              </a:rPr>
              <a:t>Evidence</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r>
              <a:rPr lang="en" sz="1200">
                <a:solidFill>
                  <a:srgbClr val="1E376D"/>
                </a:solidFill>
                <a:latin typeface="Fira Sans Extra Condensed"/>
                <a:ea typeface="Fira Sans Extra Condensed"/>
                <a:cs typeface="Fira Sans Extra Condensed"/>
                <a:sym typeface="Fira Sans Extra Condensed"/>
              </a:rPr>
              <a:t>The supporting data was shown using 50 data points in a scatterplot. </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endParaRPr sz="1200">
              <a:solidFill>
                <a:srgbClr val="1E376D"/>
              </a:solidFill>
              <a:latin typeface="Fira Sans Extra Condensed SemiBold"/>
              <a:ea typeface="Fira Sans Extra Condensed SemiBold"/>
              <a:cs typeface="Fira Sans Extra Condensed SemiBold"/>
              <a:sym typeface="Fira Sans Extra Condensed SemiBold"/>
            </a:endParaRPr>
          </a:p>
          <a:p>
            <a:pPr marL="0" lvl="0" indent="0" algn="l" rtl="0">
              <a:lnSpc>
                <a:spcPct val="115000"/>
              </a:lnSpc>
              <a:spcBef>
                <a:spcPts val="0"/>
              </a:spcBef>
              <a:spcAft>
                <a:spcPts val="0"/>
              </a:spcAft>
              <a:buSzPts val="990"/>
              <a:buNone/>
            </a:pPr>
            <a:endParaRPr sz="1200">
              <a:solidFill>
                <a:srgbClr val="1E376D"/>
              </a:solidFill>
              <a:latin typeface="Fira Sans Extra Condensed SemiBold"/>
              <a:ea typeface="Fira Sans Extra Condensed SemiBold"/>
              <a:cs typeface="Fira Sans Extra Condensed SemiBold"/>
              <a:sym typeface="Fira Sans Extra Condensed SemiBold"/>
            </a:endParaRPr>
          </a:p>
          <a:p>
            <a:pPr marL="0" lvl="0" indent="0" algn="l" rtl="0">
              <a:lnSpc>
                <a:spcPct val="115000"/>
              </a:lnSpc>
              <a:spcBef>
                <a:spcPts val="0"/>
              </a:spcBef>
              <a:spcAft>
                <a:spcPts val="0"/>
              </a:spcAft>
              <a:buSzPts val="990"/>
              <a:buNone/>
            </a:pPr>
            <a:endParaRPr sz="1200">
              <a:solidFill>
                <a:srgbClr val="1E376D"/>
              </a:solidFill>
              <a:latin typeface="Fira Sans Extra Condensed SemiBold"/>
              <a:ea typeface="Fira Sans Extra Condensed SemiBold"/>
              <a:cs typeface="Fira Sans Extra Condensed SemiBold"/>
              <a:sym typeface="Fira Sans Extra Condensed SemiBold"/>
            </a:endParaRPr>
          </a:p>
          <a:p>
            <a:pPr marL="0" lvl="0" indent="0" algn="l" rtl="0">
              <a:lnSpc>
                <a:spcPct val="115000"/>
              </a:lnSpc>
              <a:spcBef>
                <a:spcPts val="0"/>
              </a:spcBef>
              <a:spcAft>
                <a:spcPts val="0"/>
              </a:spcAft>
              <a:buSzPts val="990"/>
              <a:buNone/>
            </a:pPr>
            <a:endParaRPr sz="1200">
              <a:solidFill>
                <a:srgbClr val="1E376D"/>
              </a:solidFill>
              <a:latin typeface="Fira Sans Extra Condensed Medium"/>
              <a:ea typeface="Fira Sans Extra Condensed Medium"/>
              <a:cs typeface="Fira Sans Extra Condensed Medium"/>
              <a:sym typeface="Fira Sans Extra Condensed Medium"/>
            </a:endParaRPr>
          </a:p>
        </p:txBody>
      </p:sp>
      <p:pic>
        <p:nvPicPr>
          <p:cNvPr id="599" name="Google Shape;599;p42"/>
          <p:cNvPicPr preferRelativeResize="0"/>
          <p:nvPr/>
        </p:nvPicPr>
        <p:blipFill>
          <a:blip r:embed="rId3">
            <a:alphaModFix/>
          </a:blip>
          <a:stretch>
            <a:fillRect/>
          </a:stretch>
        </p:blipFill>
        <p:spPr>
          <a:xfrm>
            <a:off x="5593500" y="1630654"/>
            <a:ext cx="447675" cy="447675"/>
          </a:xfrm>
          <a:prstGeom prst="rect">
            <a:avLst/>
          </a:prstGeom>
          <a:noFill/>
          <a:ln>
            <a:noFill/>
          </a:ln>
        </p:spPr>
      </p:pic>
      <p:sp>
        <p:nvSpPr>
          <p:cNvPr id="600" name="Google Shape;600;p42"/>
          <p:cNvSpPr txBox="1">
            <a:spLocks noGrp="1"/>
          </p:cNvSpPr>
          <p:nvPr>
            <p:ph type="ctrTitle"/>
          </p:nvPr>
        </p:nvSpPr>
        <p:spPr>
          <a:xfrm>
            <a:off x="6058100" y="2625350"/>
            <a:ext cx="2934300" cy="954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No Contextual Information</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Only variable names were introduced without contextual information. </a:t>
            </a:r>
            <a:endParaRPr sz="1200">
              <a:solidFill>
                <a:srgbClr val="1E376D"/>
              </a:solidFill>
              <a:latin typeface="Fira Sans Extra Condensed Medium"/>
              <a:ea typeface="Fira Sans Extra Condensed Medium"/>
              <a:cs typeface="Fira Sans Extra Condensed Medium"/>
              <a:sym typeface="Fira Sans Extra Condensed Medium"/>
            </a:endParaRPr>
          </a:p>
        </p:txBody>
      </p:sp>
      <p:pic>
        <p:nvPicPr>
          <p:cNvPr id="601" name="Google Shape;601;p42"/>
          <p:cNvPicPr preferRelativeResize="0"/>
          <p:nvPr/>
        </p:nvPicPr>
        <p:blipFill>
          <a:blip r:embed="rId4">
            <a:alphaModFix/>
          </a:blip>
          <a:stretch>
            <a:fillRect/>
          </a:stretch>
        </p:blipFill>
        <p:spPr>
          <a:xfrm>
            <a:off x="5593502" y="2771854"/>
            <a:ext cx="447675" cy="447695"/>
          </a:xfrm>
          <a:prstGeom prst="rect">
            <a:avLst/>
          </a:prstGeom>
          <a:noFill/>
          <a:ln>
            <a:noFill/>
          </a:ln>
        </p:spPr>
      </p:pic>
      <p:sp>
        <p:nvSpPr>
          <p:cNvPr id="602" name="Google Shape;602;p42"/>
          <p:cNvSpPr txBox="1">
            <a:spLocks noGrp="1"/>
          </p:cNvSpPr>
          <p:nvPr>
            <p:ph type="ctrTitle"/>
          </p:nvPr>
        </p:nvSpPr>
        <p:spPr>
          <a:xfrm>
            <a:off x="6058100" y="3748250"/>
            <a:ext cx="2934300" cy="954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Incongruent Evidence</a:t>
            </a:r>
            <a:r>
              <a:rPr lang="en" sz="1200">
                <a:solidFill>
                  <a:srgbClr val="1E376D"/>
                </a:solidFill>
                <a:latin typeface="Fira Sans Extra Condensed"/>
                <a:ea typeface="Fira Sans Extra Condensed"/>
                <a:cs typeface="Fira Sans Extra Condensed"/>
                <a:sym typeface="Fira Sans Extra Condensed"/>
              </a:rPr>
              <a:t> </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Scatterplot data was generated uniquely to be incongruent to prior beliefs. </a:t>
            </a:r>
            <a:endParaRPr sz="1200">
              <a:solidFill>
                <a:srgbClr val="1E376D"/>
              </a:solidFill>
              <a:latin typeface="Fira Sans Extra Condensed Medium"/>
              <a:ea typeface="Fira Sans Extra Condensed Medium"/>
              <a:cs typeface="Fira Sans Extra Condensed Medium"/>
              <a:sym typeface="Fira Sans Extra Condensed Medium"/>
            </a:endParaRPr>
          </a:p>
        </p:txBody>
      </p:sp>
      <p:pic>
        <p:nvPicPr>
          <p:cNvPr id="603" name="Google Shape;603;p42"/>
          <p:cNvPicPr preferRelativeResize="0"/>
          <p:nvPr/>
        </p:nvPicPr>
        <p:blipFill>
          <a:blip r:embed="rId5">
            <a:alphaModFix/>
          </a:blip>
          <a:stretch>
            <a:fillRect/>
          </a:stretch>
        </p:blipFill>
        <p:spPr>
          <a:xfrm>
            <a:off x="5593500" y="3913075"/>
            <a:ext cx="447675" cy="447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1200">
              <a:latin typeface="Fira Sans Extra Condensed Medium"/>
              <a:ea typeface="Fira Sans Extra Condensed Medium"/>
              <a:cs typeface="Fira Sans Extra Condensed Medium"/>
              <a:sym typeface="Fira Sans Extra Condensed Medium"/>
            </a:endParaRPr>
          </a:p>
        </p:txBody>
      </p:sp>
      <p:sp>
        <p:nvSpPr>
          <p:cNvPr id="609" name="Google Shape;609;p43"/>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610" name="Google Shape;610;p43"/>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611" name="Google Shape;611;p43"/>
          <p:cNvSpPr txBox="1">
            <a:spLocks noGrp="1"/>
          </p:cNvSpPr>
          <p:nvPr>
            <p:ph type="title"/>
          </p:nvPr>
        </p:nvSpPr>
        <p:spPr>
          <a:xfrm>
            <a:off x="323850" y="1627200"/>
            <a:ext cx="3811500" cy="1269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3600">
                <a:solidFill>
                  <a:srgbClr val="666666"/>
                </a:solidFill>
                <a:latin typeface="Fira Sans Extra Condensed Medium"/>
                <a:ea typeface="Fira Sans Extra Condensed Medium"/>
                <a:cs typeface="Fira Sans Extra Condensed Medium"/>
                <a:sym typeface="Fira Sans Extra Condensed Medium"/>
              </a:rPr>
              <a:t>Participant </a:t>
            </a:r>
            <a:r>
              <a:rPr lang="en" sz="3600">
                <a:solidFill>
                  <a:srgbClr val="1E376D"/>
                </a:solidFill>
                <a:latin typeface="Fira Sans Extra Condensed Medium"/>
                <a:ea typeface="Fira Sans Extra Condensed Medium"/>
                <a:cs typeface="Fira Sans Extra Condensed Medium"/>
                <a:sym typeface="Fira Sans Extra Condensed Medium"/>
              </a:rPr>
              <a:t>Background Survey</a:t>
            </a:r>
            <a:endParaRPr sz="3600">
              <a:solidFill>
                <a:srgbClr val="1E376D"/>
              </a:solidFill>
              <a:latin typeface="Fira Sans Extra Condensed Medium"/>
              <a:ea typeface="Fira Sans Extra Condensed Medium"/>
              <a:cs typeface="Fira Sans Extra Condensed Medium"/>
              <a:sym typeface="Fira Sans Extra Condensed Medium"/>
            </a:endParaRPr>
          </a:p>
        </p:txBody>
      </p:sp>
      <p:pic>
        <p:nvPicPr>
          <p:cNvPr id="612" name="Google Shape;612;p43"/>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4"/>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618" name="Google Shape;618;p44"/>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619" name="Google Shape;619;p44"/>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620" name="Google Shape;620;p44"/>
          <p:cNvSpPr txBox="1">
            <a:spLocks noGrp="1"/>
          </p:cNvSpPr>
          <p:nvPr>
            <p:ph type="title"/>
          </p:nvPr>
        </p:nvSpPr>
        <p:spPr>
          <a:xfrm>
            <a:off x="323850" y="1627200"/>
            <a:ext cx="2625600" cy="12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666666"/>
                </a:solidFill>
                <a:latin typeface="Fira Sans Extra Condensed Medium"/>
                <a:ea typeface="Fira Sans Extra Condensed Medium"/>
                <a:cs typeface="Fira Sans Extra Condensed Medium"/>
                <a:sym typeface="Fira Sans Extra Condensed Medium"/>
              </a:rPr>
              <a:t>‘Line+Cone’ </a:t>
            </a:r>
            <a:endParaRPr sz="36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Training</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pic>
        <p:nvPicPr>
          <p:cNvPr id="621" name="Google Shape;621;p44"/>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
        <p:nvSpPr>
          <p:cNvPr id="622" name="Google Shape;622;p44"/>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3" name="Google Shape;623;p44"/>
          <p:cNvPicPr preferRelativeResize="0"/>
          <p:nvPr/>
        </p:nvPicPr>
        <p:blipFill>
          <a:blip r:embed="rId4">
            <a:alphaModFix/>
          </a:blip>
          <a:stretch>
            <a:fillRect/>
          </a:stretch>
        </p:blipFill>
        <p:spPr>
          <a:xfrm>
            <a:off x="1490675" y="3300647"/>
            <a:ext cx="1602825" cy="1207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5"/>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629" name="Google Shape;629;p45"/>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630" name="Google Shape;630;p45"/>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631" name="Google Shape;631;p45"/>
          <p:cNvSpPr txBox="1">
            <a:spLocks noGrp="1"/>
          </p:cNvSpPr>
          <p:nvPr>
            <p:ph type="title"/>
          </p:nvPr>
        </p:nvSpPr>
        <p:spPr>
          <a:xfrm>
            <a:off x="323850" y="1627200"/>
            <a:ext cx="30273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Eliciting Belief</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r>
              <a:rPr lang="en" sz="3600">
                <a:solidFill>
                  <a:srgbClr val="666666"/>
                </a:solidFill>
                <a:latin typeface="Fira Sans Extra Condensed Medium"/>
                <a:ea typeface="Fira Sans Extra Condensed Medium"/>
                <a:cs typeface="Fira Sans Extra Condensed Medium"/>
                <a:sym typeface="Fira Sans Extra Condensed Medium"/>
              </a:rPr>
              <a:t>Prior</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pic>
        <p:nvPicPr>
          <p:cNvPr id="632" name="Google Shape;632;p45"/>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
        <p:nvSpPr>
          <p:cNvPr id="633" name="Google Shape;633;p45"/>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4" name="Google Shape;634;p45"/>
          <p:cNvPicPr preferRelativeResize="0"/>
          <p:nvPr/>
        </p:nvPicPr>
        <p:blipFill>
          <a:blip r:embed="rId4">
            <a:alphaModFix/>
          </a:blip>
          <a:stretch>
            <a:fillRect/>
          </a:stretch>
        </p:blipFill>
        <p:spPr>
          <a:xfrm>
            <a:off x="1490675" y="3300647"/>
            <a:ext cx="1602825" cy="1207150"/>
          </a:xfrm>
          <a:prstGeom prst="rect">
            <a:avLst/>
          </a:prstGeom>
          <a:noFill/>
          <a:ln>
            <a:noFill/>
          </a:ln>
        </p:spPr>
      </p:pic>
      <p:sp>
        <p:nvSpPr>
          <p:cNvPr id="635" name="Google Shape;635;p45"/>
          <p:cNvSpPr/>
          <p:nvPr/>
        </p:nvSpPr>
        <p:spPr>
          <a:xfrm>
            <a:off x="33778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6" name="Google Shape;636;p45"/>
          <p:cNvPicPr preferRelativeResize="0"/>
          <p:nvPr/>
        </p:nvPicPr>
        <p:blipFill>
          <a:blip r:embed="rId5">
            <a:alphaModFix/>
          </a:blip>
          <a:stretch>
            <a:fillRect/>
          </a:stretch>
        </p:blipFill>
        <p:spPr>
          <a:xfrm>
            <a:off x="3883377" y="1089500"/>
            <a:ext cx="1601437" cy="1180044"/>
          </a:xfrm>
          <a:prstGeom prst="rect">
            <a:avLst/>
          </a:prstGeom>
          <a:noFill/>
          <a:ln>
            <a:noFill/>
          </a:ln>
        </p:spPr>
      </p:pic>
      <p:sp>
        <p:nvSpPr>
          <p:cNvPr id="637" name="Google Shape;637;p45"/>
          <p:cNvSpPr txBox="1"/>
          <p:nvPr/>
        </p:nvSpPr>
        <p:spPr>
          <a:xfrm>
            <a:off x="5484825" y="14794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Prior</a:t>
            </a:r>
            <a:endParaRPr>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6"/>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643" name="Google Shape;643;p46"/>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644" name="Google Shape;644;p46"/>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645" name="Google Shape;645;p46"/>
          <p:cNvSpPr txBox="1">
            <a:spLocks noGrp="1"/>
          </p:cNvSpPr>
          <p:nvPr>
            <p:ph type="title"/>
          </p:nvPr>
        </p:nvSpPr>
        <p:spPr>
          <a:xfrm>
            <a:off x="323850" y="1627200"/>
            <a:ext cx="30273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Eliciting Belief</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r>
              <a:rPr lang="en" sz="3600">
                <a:solidFill>
                  <a:srgbClr val="666666"/>
                </a:solidFill>
                <a:latin typeface="Fira Sans Extra Condensed Medium"/>
                <a:ea typeface="Fira Sans Extra Condensed Medium"/>
                <a:cs typeface="Fira Sans Extra Condensed Medium"/>
                <a:sym typeface="Fira Sans Extra Condensed Medium"/>
              </a:rPr>
              <a:t>Data</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pic>
        <p:nvPicPr>
          <p:cNvPr id="646" name="Google Shape;646;p46"/>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
        <p:nvSpPr>
          <p:cNvPr id="647" name="Google Shape;647;p46"/>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8" name="Google Shape;648;p46"/>
          <p:cNvPicPr preferRelativeResize="0"/>
          <p:nvPr/>
        </p:nvPicPr>
        <p:blipFill>
          <a:blip r:embed="rId4">
            <a:alphaModFix/>
          </a:blip>
          <a:stretch>
            <a:fillRect/>
          </a:stretch>
        </p:blipFill>
        <p:spPr>
          <a:xfrm>
            <a:off x="1490675" y="3300647"/>
            <a:ext cx="1602825" cy="1207150"/>
          </a:xfrm>
          <a:prstGeom prst="rect">
            <a:avLst/>
          </a:prstGeom>
          <a:noFill/>
          <a:ln>
            <a:noFill/>
          </a:ln>
        </p:spPr>
      </p:pic>
      <p:sp>
        <p:nvSpPr>
          <p:cNvPr id="649" name="Google Shape;649;p46"/>
          <p:cNvSpPr/>
          <p:nvPr/>
        </p:nvSpPr>
        <p:spPr>
          <a:xfrm>
            <a:off x="33778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0" name="Google Shape;650;p46"/>
          <p:cNvPicPr preferRelativeResize="0"/>
          <p:nvPr/>
        </p:nvPicPr>
        <p:blipFill>
          <a:blip r:embed="rId5">
            <a:alphaModFix/>
          </a:blip>
          <a:stretch>
            <a:fillRect/>
          </a:stretch>
        </p:blipFill>
        <p:spPr>
          <a:xfrm>
            <a:off x="3808250" y="2269543"/>
            <a:ext cx="1751689" cy="1465608"/>
          </a:xfrm>
          <a:prstGeom prst="rect">
            <a:avLst/>
          </a:prstGeom>
          <a:noFill/>
          <a:ln>
            <a:noFill/>
          </a:ln>
        </p:spPr>
      </p:pic>
      <p:pic>
        <p:nvPicPr>
          <p:cNvPr id="651" name="Google Shape;651;p46"/>
          <p:cNvPicPr preferRelativeResize="0"/>
          <p:nvPr/>
        </p:nvPicPr>
        <p:blipFill>
          <a:blip r:embed="rId6">
            <a:alphaModFix/>
          </a:blip>
          <a:stretch>
            <a:fillRect/>
          </a:stretch>
        </p:blipFill>
        <p:spPr>
          <a:xfrm>
            <a:off x="3883377" y="1089500"/>
            <a:ext cx="1601437" cy="1180044"/>
          </a:xfrm>
          <a:prstGeom prst="rect">
            <a:avLst/>
          </a:prstGeom>
          <a:noFill/>
          <a:ln>
            <a:noFill/>
          </a:ln>
        </p:spPr>
      </p:pic>
      <p:sp>
        <p:nvSpPr>
          <p:cNvPr id="652" name="Google Shape;652;p46"/>
          <p:cNvSpPr txBox="1"/>
          <p:nvPr/>
        </p:nvSpPr>
        <p:spPr>
          <a:xfrm>
            <a:off x="5484825" y="14794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Prior</a:t>
            </a:r>
            <a:endParaRPr>
              <a:latin typeface="Montserrat"/>
              <a:ea typeface="Montserrat"/>
              <a:cs typeface="Montserrat"/>
              <a:sym typeface="Montserrat"/>
            </a:endParaRPr>
          </a:p>
        </p:txBody>
      </p:sp>
      <p:sp>
        <p:nvSpPr>
          <p:cNvPr id="653" name="Google Shape;653;p46"/>
          <p:cNvSpPr txBox="1"/>
          <p:nvPr/>
        </p:nvSpPr>
        <p:spPr>
          <a:xfrm>
            <a:off x="5484825" y="2802250"/>
            <a:ext cx="1358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Data </a:t>
            </a:r>
            <a:endParaRPr>
              <a:latin typeface="Montserrat"/>
              <a:ea typeface="Montserrat"/>
              <a:cs typeface="Montserrat"/>
              <a:sym typeface="Montserrat"/>
            </a:endParaRPr>
          </a:p>
          <a:p>
            <a:pPr marL="0" lvl="0" indent="0" algn="l" rtl="0">
              <a:spcBef>
                <a:spcPts val="0"/>
              </a:spcBef>
              <a:spcAft>
                <a:spcPts val="0"/>
              </a:spcAft>
              <a:buNone/>
            </a:pPr>
            <a:r>
              <a:rPr lang="en" sz="1100">
                <a:latin typeface="Montserrat"/>
                <a:ea typeface="Montserrat"/>
                <a:cs typeface="Montserrat"/>
                <a:sym typeface="Montserrat"/>
              </a:rPr>
              <a:t>(incongruent)</a:t>
            </a:r>
            <a:endParaRPr sz="1100">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7"/>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659" name="Google Shape;659;p47"/>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660" name="Google Shape;660;p47"/>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661" name="Google Shape;661;p47"/>
          <p:cNvSpPr txBox="1">
            <a:spLocks noGrp="1"/>
          </p:cNvSpPr>
          <p:nvPr>
            <p:ph type="title"/>
          </p:nvPr>
        </p:nvSpPr>
        <p:spPr>
          <a:xfrm>
            <a:off x="323850" y="1627200"/>
            <a:ext cx="30273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Eliciting Belief</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r>
              <a:rPr lang="en" sz="3600">
                <a:solidFill>
                  <a:srgbClr val="666666"/>
                </a:solidFill>
                <a:latin typeface="Fira Sans Extra Condensed Medium"/>
                <a:ea typeface="Fira Sans Extra Condensed Medium"/>
                <a:cs typeface="Fira Sans Extra Condensed Medium"/>
                <a:sym typeface="Fira Sans Extra Condensed Medium"/>
              </a:rPr>
              <a:t>Posterior</a:t>
            </a:r>
            <a:endParaRPr sz="36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pic>
        <p:nvPicPr>
          <p:cNvPr id="662" name="Google Shape;662;p47"/>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
        <p:nvSpPr>
          <p:cNvPr id="663" name="Google Shape;663;p47"/>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4" name="Google Shape;664;p47"/>
          <p:cNvPicPr preferRelativeResize="0"/>
          <p:nvPr/>
        </p:nvPicPr>
        <p:blipFill>
          <a:blip r:embed="rId4">
            <a:alphaModFix/>
          </a:blip>
          <a:stretch>
            <a:fillRect/>
          </a:stretch>
        </p:blipFill>
        <p:spPr>
          <a:xfrm>
            <a:off x="1490675" y="3300647"/>
            <a:ext cx="1602825" cy="1207150"/>
          </a:xfrm>
          <a:prstGeom prst="rect">
            <a:avLst/>
          </a:prstGeom>
          <a:noFill/>
          <a:ln>
            <a:noFill/>
          </a:ln>
        </p:spPr>
      </p:pic>
      <p:sp>
        <p:nvSpPr>
          <p:cNvPr id="665" name="Google Shape;665;p47"/>
          <p:cNvSpPr/>
          <p:nvPr/>
        </p:nvSpPr>
        <p:spPr>
          <a:xfrm>
            <a:off x="33778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6" name="Google Shape;666;p47"/>
          <p:cNvPicPr preferRelativeResize="0"/>
          <p:nvPr/>
        </p:nvPicPr>
        <p:blipFill>
          <a:blip r:embed="rId5">
            <a:alphaModFix/>
          </a:blip>
          <a:stretch>
            <a:fillRect/>
          </a:stretch>
        </p:blipFill>
        <p:spPr>
          <a:xfrm>
            <a:off x="3808250" y="2269543"/>
            <a:ext cx="1751689" cy="1465608"/>
          </a:xfrm>
          <a:prstGeom prst="rect">
            <a:avLst/>
          </a:prstGeom>
          <a:noFill/>
          <a:ln>
            <a:noFill/>
          </a:ln>
        </p:spPr>
      </p:pic>
      <p:pic>
        <p:nvPicPr>
          <p:cNvPr id="667" name="Google Shape;667;p47"/>
          <p:cNvPicPr preferRelativeResize="0"/>
          <p:nvPr/>
        </p:nvPicPr>
        <p:blipFill>
          <a:blip r:embed="rId6">
            <a:alphaModFix/>
          </a:blip>
          <a:stretch>
            <a:fillRect/>
          </a:stretch>
        </p:blipFill>
        <p:spPr>
          <a:xfrm>
            <a:off x="3920473" y="3769780"/>
            <a:ext cx="1527264" cy="1259100"/>
          </a:xfrm>
          <a:prstGeom prst="rect">
            <a:avLst/>
          </a:prstGeom>
          <a:noFill/>
          <a:ln>
            <a:noFill/>
          </a:ln>
        </p:spPr>
      </p:pic>
      <p:pic>
        <p:nvPicPr>
          <p:cNvPr id="668" name="Google Shape;668;p47"/>
          <p:cNvPicPr preferRelativeResize="0"/>
          <p:nvPr/>
        </p:nvPicPr>
        <p:blipFill>
          <a:blip r:embed="rId7">
            <a:alphaModFix/>
          </a:blip>
          <a:stretch>
            <a:fillRect/>
          </a:stretch>
        </p:blipFill>
        <p:spPr>
          <a:xfrm>
            <a:off x="3883377" y="1089500"/>
            <a:ext cx="1601437" cy="1180044"/>
          </a:xfrm>
          <a:prstGeom prst="rect">
            <a:avLst/>
          </a:prstGeom>
          <a:noFill/>
          <a:ln>
            <a:noFill/>
          </a:ln>
        </p:spPr>
      </p:pic>
      <p:sp>
        <p:nvSpPr>
          <p:cNvPr id="669" name="Google Shape;669;p47"/>
          <p:cNvSpPr txBox="1"/>
          <p:nvPr/>
        </p:nvSpPr>
        <p:spPr>
          <a:xfrm>
            <a:off x="5484825" y="14794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Prior</a:t>
            </a:r>
            <a:endParaRPr>
              <a:latin typeface="Montserrat"/>
              <a:ea typeface="Montserrat"/>
              <a:cs typeface="Montserrat"/>
              <a:sym typeface="Montserrat"/>
            </a:endParaRPr>
          </a:p>
        </p:txBody>
      </p:sp>
      <p:sp>
        <p:nvSpPr>
          <p:cNvPr id="670" name="Google Shape;670;p47"/>
          <p:cNvSpPr txBox="1"/>
          <p:nvPr/>
        </p:nvSpPr>
        <p:spPr>
          <a:xfrm>
            <a:off x="5484825" y="2802250"/>
            <a:ext cx="1358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Data </a:t>
            </a:r>
            <a:endParaRPr>
              <a:latin typeface="Montserrat"/>
              <a:ea typeface="Montserrat"/>
              <a:cs typeface="Montserrat"/>
              <a:sym typeface="Montserrat"/>
            </a:endParaRPr>
          </a:p>
          <a:p>
            <a:pPr marL="0" lvl="0" indent="0" algn="l" rtl="0">
              <a:spcBef>
                <a:spcPts val="0"/>
              </a:spcBef>
              <a:spcAft>
                <a:spcPts val="0"/>
              </a:spcAft>
              <a:buNone/>
            </a:pPr>
            <a:r>
              <a:rPr lang="en" sz="1100">
                <a:latin typeface="Montserrat"/>
                <a:ea typeface="Montserrat"/>
                <a:cs typeface="Montserrat"/>
                <a:sym typeface="Montserrat"/>
              </a:rPr>
              <a:t>(incongruent)</a:t>
            </a:r>
            <a:endParaRPr sz="1100">
              <a:latin typeface="Montserrat"/>
              <a:ea typeface="Montserrat"/>
              <a:cs typeface="Montserrat"/>
              <a:sym typeface="Montserrat"/>
            </a:endParaRPr>
          </a:p>
        </p:txBody>
      </p:sp>
      <p:sp>
        <p:nvSpPr>
          <p:cNvPr id="671" name="Google Shape;671;p47"/>
          <p:cNvSpPr txBox="1"/>
          <p:nvPr/>
        </p:nvSpPr>
        <p:spPr>
          <a:xfrm>
            <a:off x="5559950" y="41992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Posterior</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8"/>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677" name="Google Shape;677;p48"/>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678" name="Google Shape;678;p48"/>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679" name="Google Shape;679;p48"/>
          <p:cNvSpPr txBox="1">
            <a:spLocks noGrp="1"/>
          </p:cNvSpPr>
          <p:nvPr>
            <p:ph type="title"/>
          </p:nvPr>
        </p:nvSpPr>
        <p:spPr>
          <a:xfrm>
            <a:off x="323850" y="1627200"/>
            <a:ext cx="30273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Eliciting Belief</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r>
              <a:rPr lang="en" sz="3600">
                <a:solidFill>
                  <a:srgbClr val="666666"/>
                </a:solidFill>
                <a:latin typeface="Fira Sans Extra Condensed Medium"/>
                <a:ea typeface="Fira Sans Extra Condensed Medium"/>
                <a:cs typeface="Fira Sans Extra Condensed Medium"/>
                <a:sym typeface="Fira Sans Extra Condensed Medium"/>
              </a:rPr>
              <a:t>Distraction</a:t>
            </a:r>
            <a:endParaRPr sz="36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pic>
        <p:nvPicPr>
          <p:cNvPr id="680" name="Google Shape;680;p48"/>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
        <p:nvSpPr>
          <p:cNvPr id="681" name="Google Shape;681;p48"/>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2" name="Google Shape;682;p48"/>
          <p:cNvPicPr preferRelativeResize="0"/>
          <p:nvPr/>
        </p:nvPicPr>
        <p:blipFill>
          <a:blip r:embed="rId4">
            <a:alphaModFix/>
          </a:blip>
          <a:stretch>
            <a:fillRect/>
          </a:stretch>
        </p:blipFill>
        <p:spPr>
          <a:xfrm>
            <a:off x="1490675" y="3300647"/>
            <a:ext cx="1602825" cy="1207150"/>
          </a:xfrm>
          <a:prstGeom prst="rect">
            <a:avLst/>
          </a:prstGeom>
          <a:noFill/>
          <a:ln>
            <a:noFill/>
          </a:ln>
        </p:spPr>
      </p:pic>
      <p:sp>
        <p:nvSpPr>
          <p:cNvPr id="683" name="Google Shape;683;p48"/>
          <p:cNvSpPr/>
          <p:nvPr/>
        </p:nvSpPr>
        <p:spPr>
          <a:xfrm>
            <a:off x="33778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4" name="Google Shape;684;p48"/>
          <p:cNvPicPr preferRelativeResize="0"/>
          <p:nvPr/>
        </p:nvPicPr>
        <p:blipFill>
          <a:blip r:embed="rId5">
            <a:alphaModFix/>
          </a:blip>
          <a:stretch>
            <a:fillRect/>
          </a:stretch>
        </p:blipFill>
        <p:spPr>
          <a:xfrm>
            <a:off x="3808250" y="2269543"/>
            <a:ext cx="1751689" cy="1465608"/>
          </a:xfrm>
          <a:prstGeom prst="rect">
            <a:avLst/>
          </a:prstGeom>
          <a:noFill/>
          <a:ln>
            <a:noFill/>
          </a:ln>
        </p:spPr>
      </p:pic>
      <p:pic>
        <p:nvPicPr>
          <p:cNvPr id="685" name="Google Shape;685;p48"/>
          <p:cNvPicPr preferRelativeResize="0"/>
          <p:nvPr/>
        </p:nvPicPr>
        <p:blipFill>
          <a:blip r:embed="rId6">
            <a:alphaModFix/>
          </a:blip>
          <a:stretch>
            <a:fillRect/>
          </a:stretch>
        </p:blipFill>
        <p:spPr>
          <a:xfrm>
            <a:off x="3920473" y="3769780"/>
            <a:ext cx="1527264" cy="1259100"/>
          </a:xfrm>
          <a:prstGeom prst="rect">
            <a:avLst/>
          </a:prstGeom>
          <a:noFill/>
          <a:ln>
            <a:noFill/>
          </a:ln>
        </p:spPr>
      </p:pic>
      <p:pic>
        <p:nvPicPr>
          <p:cNvPr id="686" name="Google Shape;686;p48"/>
          <p:cNvPicPr preferRelativeResize="0"/>
          <p:nvPr/>
        </p:nvPicPr>
        <p:blipFill>
          <a:blip r:embed="rId7">
            <a:alphaModFix/>
          </a:blip>
          <a:stretch>
            <a:fillRect/>
          </a:stretch>
        </p:blipFill>
        <p:spPr>
          <a:xfrm>
            <a:off x="3883377" y="1089500"/>
            <a:ext cx="1601437" cy="1180044"/>
          </a:xfrm>
          <a:prstGeom prst="rect">
            <a:avLst/>
          </a:prstGeom>
          <a:noFill/>
          <a:ln>
            <a:noFill/>
          </a:ln>
        </p:spPr>
      </p:pic>
      <p:sp>
        <p:nvSpPr>
          <p:cNvPr id="687" name="Google Shape;687;p48"/>
          <p:cNvSpPr txBox="1"/>
          <p:nvPr/>
        </p:nvSpPr>
        <p:spPr>
          <a:xfrm>
            <a:off x="5484825" y="14794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Prior</a:t>
            </a:r>
            <a:endParaRPr>
              <a:latin typeface="Montserrat"/>
              <a:ea typeface="Montserrat"/>
              <a:cs typeface="Montserrat"/>
              <a:sym typeface="Montserrat"/>
            </a:endParaRPr>
          </a:p>
        </p:txBody>
      </p:sp>
      <p:sp>
        <p:nvSpPr>
          <p:cNvPr id="688" name="Google Shape;688;p48"/>
          <p:cNvSpPr txBox="1"/>
          <p:nvPr/>
        </p:nvSpPr>
        <p:spPr>
          <a:xfrm>
            <a:off x="5484825" y="2802250"/>
            <a:ext cx="1358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Data </a:t>
            </a:r>
            <a:endParaRPr>
              <a:latin typeface="Montserrat"/>
              <a:ea typeface="Montserrat"/>
              <a:cs typeface="Montserrat"/>
              <a:sym typeface="Montserrat"/>
            </a:endParaRPr>
          </a:p>
          <a:p>
            <a:pPr marL="0" lvl="0" indent="0" algn="l" rtl="0">
              <a:spcBef>
                <a:spcPts val="0"/>
              </a:spcBef>
              <a:spcAft>
                <a:spcPts val="0"/>
              </a:spcAft>
              <a:buNone/>
            </a:pPr>
            <a:r>
              <a:rPr lang="en" sz="1100">
                <a:latin typeface="Montserrat"/>
                <a:ea typeface="Montserrat"/>
                <a:cs typeface="Montserrat"/>
                <a:sym typeface="Montserrat"/>
              </a:rPr>
              <a:t>(incongruent)</a:t>
            </a:r>
            <a:endParaRPr sz="1100">
              <a:latin typeface="Montserrat"/>
              <a:ea typeface="Montserrat"/>
              <a:cs typeface="Montserrat"/>
              <a:sym typeface="Montserrat"/>
            </a:endParaRPr>
          </a:p>
        </p:txBody>
      </p:sp>
      <p:sp>
        <p:nvSpPr>
          <p:cNvPr id="689" name="Google Shape;689;p48"/>
          <p:cNvSpPr txBox="1"/>
          <p:nvPr/>
        </p:nvSpPr>
        <p:spPr>
          <a:xfrm>
            <a:off x="5559950" y="41992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Posterior</a:t>
            </a:r>
            <a:endParaRPr>
              <a:latin typeface="Montserrat"/>
              <a:ea typeface="Montserrat"/>
              <a:cs typeface="Montserrat"/>
              <a:sym typeface="Montserrat"/>
            </a:endParaRPr>
          </a:p>
        </p:txBody>
      </p:sp>
      <p:pic>
        <p:nvPicPr>
          <p:cNvPr id="690" name="Google Shape;690;p48"/>
          <p:cNvPicPr preferRelativeResize="0"/>
          <p:nvPr/>
        </p:nvPicPr>
        <p:blipFill>
          <a:blip r:embed="rId8">
            <a:alphaModFix/>
          </a:blip>
          <a:stretch>
            <a:fillRect/>
          </a:stretch>
        </p:blipFill>
        <p:spPr>
          <a:xfrm>
            <a:off x="6469145" y="4117002"/>
            <a:ext cx="1036536" cy="1026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9"/>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696" name="Google Shape;696;p49"/>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sp>
        <p:nvSpPr>
          <p:cNvPr id="697" name="Google Shape;697;p49"/>
          <p:cNvSpPr txBox="1">
            <a:spLocks noGrp="1"/>
          </p:cNvSpPr>
          <p:nvPr>
            <p:ph type="title"/>
          </p:nvPr>
        </p:nvSpPr>
        <p:spPr>
          <a:xfrm>
            <a:off x="323850" y="1627200"/>
            <a:ext cx="30273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Eliciting Belief</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r>
              <a:rPr lang="en" sz="3600">
                <a:solidFill>
                  <a:srgbClr val="666666"/>
                </a:solidFill>
                <a:latin typeface="Fira Sans Extra Condensed Medium"/>
                <a:ea typeface="Fira Sans Extra Condensed Medium"/>
                <a:cs typeface="Fira Sans Extra Condensed Medium"/>
                <a:sym typeface="Fira Sans Extra Condensed Medium"/>
              </a:rPr>
              <a:t>Posterior (T</a:t>
            </a:r>
            <a:r>
              <a:rPr lang="en" sz="3600" baseline="-25000">
                <a:solidFill>
                  <a:srgbClr val="666666"/>
                </a:solidFill>
                <a:latin typeface="Fira Sans Extra Condensed Medium"/>
                <a:ea typeface="Fira Sans Extra Condensed Medium"/>
                <a:cs typeface="Fira Sans Extra Condensed Medium"/>
                <a:sym typeface="Fira Sans Extra Condensed Medium"/>
              </a:rPr>
              <a:t>5</a:t>
            </a:r>
            <a:r>
              <a:rPr lang="en" sz="3600">
                <a:solidFill>
                  <a:srgbClr val="666666"/>
                </a:solidFill>
                <a:latin typeface="Fira Sans Extra Condensed Medium"/>
                <a:ea typeface="Fira Sans Extra Condensed Medium"/>
                <a:cs typeface="Fira Sans Extra Condensed Medium"/>
                <a:sym typeface="Fira Sans Extra Condensed Medium"/>
              </a:rPr>
              <a:t>)</a:t>
            </a:r>
            <a:endParaRPr sz="36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cxnSp>
        <p:nvCxnSpPr>
          <p:cNvPr id="698" name="Google Shape;698;p49"/>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699" name="Google Shape;699;p49"/>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
        <p:nvSpPr>
          <p:cNvPr id="700" name="Google Shape;700;p49"/>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1" name="Google Shape;701;p49"/>
          <p:cNvPicPr preferRelativeResize="0"/>
          <p:nvPr/>
        </p:nvPicPr>
        <p:blipFill>
          <a:blip r:embed="rId4">
            <a:alphaModFix/>
          </a:blip>
          <a:stretch>
            <a:fillRect/>
          </a:stretch>
        </p:blipFill>
        <p:spPr>
          <a:xfrm>
            <a:off x="1490675" y="3300647"/>
            <a:ext cx="1602825" cy="1207150"/>
          </a:xfrm>
          <a:prstGeom prst="rect">
            <a:avLst/>
          </a:prstGeom>
          <a:noFill/>
          <a:ln>
            <a:noFill/>
          </a:ln>
        </p:spPr>
      </p:pic>
      <p:sp>
        <p:nvSpPr>
          <p:cNvPr id="702" name="Google Shape;702;p49"/>
          <p:cNvSpPr/>
          <p:nvPr/>
        </p:nvSpPr>
        <p:spPr>
          <a:xfrm>
            <a:off x="33778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3" name="Google Shape;703;p49"/>
          <p:cNvPicPr preferRelativeResize="0"/>
          <p:nvPr/>
        </p:nvPicPr>
        <p:blipFill>
          <a:blip r:embed="rId5">
            <a:alphaModFix/>
          </a:blip>
          <a:stretch>
            <a:fillRect/>
          </a:stretch>
        </p:blipFill>
        <p:spPr>
          <a:xfrm>
            <a:off x="3808250" y="2269543"/>
            <a:ext cx="1751689" cy="1465608"/>
          </a:xfrm>
          <a:prstGeom prst="rect">
            <a:avLst/>
          </a:prstGeom>
          <a:noFill/>
          <a:ln>
            <a:noFill/>
          </a:ln>
        </p:spPr>
      </p:pic>
      <p:pic>
        <p:nvPicPr>
          <p:cNvPr id="704" name="Google Shape;704;p49"/>
          <p:cNvPicPr preferRelativeResize="0"/>
          <p:nvPr/>
        </p:nvPicPr>
        <p:blipFill>
          <a:blip r:embed="rId6">
            <a:alphaModFix/>
          </a:blip>
          <a:stretch>
            <a:fillRect/>
          </a:stretch>
        </p:blipFill>
        <p:spPr>
          <a:xfrm>
            <a:off x="3920473" y="3769780"/>
            <a:ext cx="1527264" cy="1259100"/>
          </a:xfrm>
          <a:prstGeom prst="rect">
            <a:avLst/>
          </a:prstGeom>
          <a:noFill/>
          <a:ln>
            <a:noFill/>
          </a:ln>
        </p:spPr>
      </p:pic>
      <p:pic>
        <p:nvPicPr>
          <p:cNvPr id="705" name="Google Shape;705;p49"/>
          <p:cNvPicPr preferRelativeResize="0"/>
          <p:nvPr/>
        </p:nvPicPr>
        <p:blipFill>
          <a:blip r:embed="rId7">
            <a:alphaModFix/>
          </a:blip>
          <a:stretch>
            <a:fillRect/>
          </a:stretch>
        </p:blipFill>
        <p:spPr>
          <a:xfrm>
            <a:off x="3883377" y="1089500"/>
            <a:ext cx="1601437" cy="1180044"/>
          </a:xfrm>
          <a:prstGeom prst="rect">
            <a:avLst/>
          </a:prstGeom>
          <a:noFill/>
          <a:ln>
            <a:noFill/>
          </a:ln>
        </p:spPr>
      </p:pic>
      <p:sp>
        <p:nvSpPr>
          <p:cNvPr id="706" name="Google Shape;706;p49"/>
          <p:cNvSpPr txBox="1"/>
          <p:nvPr/>
        </p:nvSpPr>
        <p:spPr>
          <a:xfrm>
            <a:off x="5484825" y="14794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Prior</a:t>
            </a:r>
            <a:endParaRPr>
              <a:latin typeface="Montserrat"/>
              <a:ea typeface="Montserrat"/>
              <a:cs typeface="Montserrat"/>
              <a:sym typeface="Montserrat"/>
            </a:endParaRPr>
          </a:p>
        </p:txBody>
      </p:sp>
      <p:sp>
        <p:nvSpPr>
          <p:cNvPr id="707" name="Google Shape;707;p49"/>
          <p:cNvSpPr txBox="1"/>
          <p:nvPr/>
        </p:nvSpPr>
        <p:spPr>
          <a:xfrm>
            <a:off x="5484825" y="2802250"/>
            <a:ext cx="1358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Data </a:t>
            </a:r>
            <a:endParaRPr>
              <a:latin typeface="Montserrat"/>
              <a:ea typeface="Montserrat"/>
              <a:cs typeface="Montserrat"/>
              <a:sym typeface="Montserrat"/>
            </a:endParaRPr>
          </a:p>
          <a:p>
            <a:pPr marL="0" lvl="0" indent="0" algn="l" rtl="0">
              <a:spcBef>
                <a:spcPts val="0"/>
              </a:spcBef>
              <a:spcAft>
                <a:spcPts val="0"/>
              </a:spcAft>
              <a:buNone/>
            </a:pPr>
            <a:r>
              <a:rPr lang="en" sz="1100">
                <a:latin typeface="Montserrat"/>
                <a:ea typeface="Montserrat"/>
                <a:cs typeface="Montserrat"/>
                <a:sym typeface="Montserrat"/>
              </a:rPr>
              <a:t>(incongruent)</a:t>
            </a:r>
            <a:endParaRPr sz="1100">
              <a:latin typeface="Montserrat"/>
              <a:ea typeface="Montserrat"/>
              <a:cs typeface="Montserrat"/>
              <a:sym typeface="Montserrat"/>
            </a:endParaRPr>
          </a:p>
        </p:txBody>
      </p:sp>
      <p:sp>
        <p:nvSpPr>
          <p:cNvPr id="708" name="Google Shape;708;p49"/>
          <p:cNvSpPr txBox="1"/>
          <p:nvPr/>
        </p:nvSpPr>
        <p:spPr>
          <a:xfrm>
            <a:off x="5559950" y="41992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Posterior</a:t>
            </a:r>
            <a:endParaRPr>
              <a:latin typeface="Montserrat"/>
              <a:ea typeface="Montserrat"/>
              <a:cs typeface="Montserrat"/>
              <a:sym typeface="Montserrat"/>
            </a:endParaRPr>
          </a:p>
        </p:txBody>
      </p:sp>
      <p:pic>
        <p:nvPicPr>
          <p:cNvPr id="709" name="Google Shape;709;p49"/>
          <p:cNvPicPr preferRelativeResize="0"/>
          <p:nvPr/>
        </p:nvPicPr>
        <p:blipFill>
          <a:blip r:embed="rId8">
            <a:alphaModFix/>
          </a:blip>
          <a:stretch>
            <a:fillRect/>
          </a:stretch>
        </p:blipFill>
        <p:spPr>
          <a:xfrm>
            <a:off x="6469145" y="4117002"/>
            <a:ext cx="1036536" cy="1026499"/>
          </a:xfrm>
          <a:prstGeom prst="rect">
            <a:avLst/>
          </a:prstGeom>
          <a:noFill/>
          <a:ln>
            <a:noFill/>
          </a:ln>
        </p:spPr>
      </p:pic>
      <p:cxnSp>
        <p:nvCxnSpPr>
          <p:cNvPr id="710" name="Google Shape;710;p49"/>
          <p:cNvCxnSpPr/>
          <p:nvPr/>
        </p:nvCxnSpPr>
        <p:spPr>
          <a:xfrm>
            <a:off x="6006575" y="3835825"/>
            <a:ext cx="827100" cy="409200"/>
          </a:xfrm>
          <a:prstGeom prst="curvedConnector3">
            <a:avLst>
              <a:gd name="adj1" fmla="val 92184"/>
            </a:avLst>
          </a:prstGeom>
          <a:noFill/>
          <a:ln w="9525" cap="flat" cmpd="sng">
            <a:solidFill>
              <a:schemeClr val="dk2"/>
            </a:solidFill>
            <a:prstDash val="solid"/>
            <a:round/>
            <a:headEnd type="stealth"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0"/>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716" name="Google Shape;716;p50"/>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717" name="Google Shape;717;p50"/>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718" name="Google Shape;718;p50"/>
          <p:cNvSpPr txBox="1">
            <a:spLocks noGrp="1"/>
          </p:cNvSpPr>
          <p:nvPr>
            <p:ph type="title"/>
          </p:nvPr>
        </p:nvSpPr>
        <p:spPr>
          <a:xfrm>
            <a:off x="323850" y="1627200"/>
            <a:ext cx="30273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Eliciting Belief</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r>
              <a:rPr lang="en">
                <a:solidFill>
                  <a:srgbClr val="666666"/>
                </a:solidFill>
                <a:latin typeface="Fira Sans Extra Condensed Medium"/>
                <a:ea typeface="Fira Sans Extra Condensed Medium"/>
                <a:cs typeface="Fira Sans Extra Condensed Medium"/>
                <a:sym typeface="Fira Sans Extra Condensed Medium"/>
              </a:rPr>
              <a:t>Repeat (per dataset)</a:t>
            </a:r>
            <a:endParaRPr>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pic>
        <p:nvPicPr>
          <p:cNvPr id="719" name="Google Shape;719;p50"/>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
        <p:nvSpPr>
          <p:cNvPr id="720" name="Google Shape;720;p50"/>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1" name="Google Shape;721;p50"/>
          <p:cNvPicPr preferRelativeResize="0"/>
          <p:nvPr/>
        </p:nvPicPr>
        <p:blipFill>
          <a:blip r:embed="rId4">
            <a:alphaModFix/>
          </a:blip>
          <a:stretch>
            <a:fillRect/>
          </a:stretch>
        </p:blipFill>
        <p:spPr>
          <a:xfrm>
            <a:off x="1490675" y="3300647"/>
            <a:ext cx="1602825" cy="1207150"/>
          </a:xfrm>
          <a:prstGeom prst="rect">
            <a:avLst/>
          </a:prstGeom>
          <a:noFill/>
          <a:ln>
            <a:noFill/>
          </a:ln>
        </p:spPr>
      </p:pic>
      <p:sp>
        <p:nvSpPr>
          <p:cNvPr id="722" name="Google Shape;722;p50"/>
          <p:cNvSpPr/>
          <p:nvPr/>
        </p:nvSpPr>
        <p:spPr>
          <a:xfrm>
            <a:off x="33778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3" name="Google Shape;723;p50"/>
          <p:cNvPicPr preferRelativeResize="0"/>
          <p:nvPr/>
        </p:nvPicPr>
        <p:blipFill>
          <a:blip r:embed="rId5">
            <a:alphaModFix/>
          </a:blip>
          <a:stretch>
            <a:fillRect/>
          </a:stretch>
        </p:blipFill>
        <p:spPr>
          <a:xfrm>
            <a:off x="3808250" y="2269543"/>
            <a:ext cx="1751689" cy="1465608"/>
          </a:xfrm>
          <a:prstGeom prst="rect">
            <a:avLst/>
          </a:prstGeom>
          <a:noFill/>
          <a:ln>
            <a:noFill/>
          </a:ln>
        </p:spPr>
      </p:pic>
      <p:pic>
        <p:nvPicPr>
          <p:cNvPr id="724" name="Google Shape;724;p50"/>
          <p:cNvPicPr preferRelativeResize="0"/>
          <p:nvPr/>
        </p:nvPicPr>
        <p:blipFill>
          <a:blip r:embed="rId6">
            <a:alphaModFix/>
          </a:blip>
          <a:stretch>
            <a:fillRect/>
          </a:stretch>
        </p:blipFill>
        <p:spPr>
          <a:xfrm>
            <a:off x="3920473" y="3769780"/>
            <a:ext cx="1527264" cy="1259100"/>
          </a:xfrm>
          <a:prstGeom prst="rect">
            <a:avLst/>
          </a:prstGeom>
          <a:noFill/>
          <a:ln>
            <a:noFill/>
          </a:ln>
        </p:spPr>
      </p:pic>
      <p:pic>
        <p:nvPicPr>
          <p:cNvPr id="725" name="Google Shape;725;p50"/>
          <p:cNvPicPr preferRelativeResize="0"/>
          <p:nvPr/>
        </p:nvPicPr>
        <p:blipFill>
          <a:blip r:embed="rId7">
            <a:alphaModFix/>
          </a:blip>
          <a:stretch>
            <a:fillRect/>
          </a:stretch>
        </p:blipFill>
        <p:spPr>
          <a:xfrm>
            <a:off x="3883377" y="1089500"/>
            <a:ext cx="1601437" cy="1180044"/>
          </a:xfrm>
          <a:prstGeom prst="rect">
            <a:avLst/>
          </a:prstGeom>
          <a:noFill/>
          <a:ln>
            <a:noFill/>
          </a:ln>
        </p:spPr>
      </p:pic>
      <p:sp>
        <p:nvSpPr>
          <p:cNvPr id="726" name="Google Shape;726;p50"/>
          <p:cNvSpPr txBox="1"/>
          <p:nvPr/>
        </p:nvSpPr>
        <p:spPr>
          <a:xfrm>
            <a:off x="5484825" y="14794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Prior</a:t>
            </a:r>
            <a:endParaRPr>
              <a:latin typeface="Montserrat"/>
              <a:ea typeface="Montserrat"/>
              <a:cs typeface="Montserrat"/>
              <a:sym typeface="Montserrat"/>
            </a:endParaRPr>
          </a:p>
        </p:txBody>
      </p:sp>
      <p:sp>
        <p:nvSpPr>
          <p:cNvPr id="727" name="Google Shape;727;p50"/>
          <p:cNvSpPr txBox="1"/>
          <p:nvPr/>
        </p:nvSpPr>
        <p:spPr>
          <a:xfrm>
            <a:off x="5484825" y="2802250"/>
            <a:ext cx="1358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Data </a:t>
            </a:r>
            <a:endParaRPr>
              <a:latin typeface="Montserrat"/>
              <a:ea typeface="Montserrat"/>
              <a:cs typeface="Montserrat"/>
              <a:sym typeface="Montserrat"/>
            </a:endParaRPr>
          </a:p>
          <a:p>
            <a:pPr marL="0" lvl="0" indent="0" algn="l" rtl="0">
              <a:spcBef>
                <a:spcPts val="0"/>
              </a:spcBef>
              <a:spcAft>
                <a:spcPts val="0"/>
              </a:spcAft>
              <a:buNone/>
            </a:pPr>
            <a:r>
              <a:rPr lang="en" sz="1100">
                <a:latin typeface="Montserrat"/>
                <a:ea typeface="Montserrat"/>
                <a:cs typeface="Montserrat"/>
                <a:sym typeface="Montserrat"/>
              </a:rPr>
              <a:t>(incongruent)</a:t>
            </a:r>
            <a:endParaRPr sz="1100">
              <a:latin typeface="Montserrat"/>
              <a:ea typeface="Montserrat"/>
              <a:cs typeface="Montserrat"/>
              <a:sym typeface="Montserrat"/>
            </a:endParaRPr>
          </a:p>
        </p:txBody>
      </p:sp>
      <p:sp>
        <p:nvSpPr>
          <p:cNvPr id="728" name="Google Shape;728;p50"/>
          <p:cNvSpPr txBox="1"/>
          <p:nvPr/>
        </p:nvSpPr>
        <p:spPr>
          <a:xfrm>
            <a:off x="5559950" y="41992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Posterior</a:t>
            </a:r>
            <a:endParaRPr>
              <a:latin typeface="Montserrat"/>
              <a:ea typeface="Montserrat"/>
              <a:cs typeface="Montserrat"/>
              <a:sym typeface="Montserrat"/>
            </a:endParaRPr>
          </a:p>
        </p:txBody>
      </p:sp>
      <p:pic>
        <p:nvPicPr>
          <p:cNvPr id="729" name="Google Shape;729;p50"/>
          <p:cNvPicPr preferRelativeResize="0"/>
          <p:nvPr/>
        </p:nvPicPr>
        <p:blipFill>
          <a:blip r:embed="rId8">
            <a:alphaModFix/>
          </a:blip>
          <a:stretch>
            <a:fillRect/>
          </a:stretch>
        </p:blipFill>
        <p:spPr>
          <a:xfrm>
            <a:off x="6469145" y="4117002"/>
            <a:ext cx="1036536" cy="1026499"/>
          </a:xfrm>
          <a:prstGeom prst="rect">
            <a:avLst/>
          </a:prstGeom>
          <a:noFill/>
          <a:ln>
            <a:noFill/>
          </a:ln>
        </p:spPr>
      </p:pic>
      <p:cxnSp>
        <p:nvCxnSpPr>
          <p:cNvPr id="730" name="Google Shape;730;p50"/>
          <p:cNvCxnSpPr/>
          <p:nvPr/>
        </p:nvCxnSpPr>
        <p:spPr>
          <a:xfrm>
            <a:off x="6006575" y="3835825"/>
            <a:ext cx="827100" cy="409200"/>
          </a:xfrm>
          <a:prstGeom prst="curvedConnector3">
            <a:avLst>
              <a:gd name="adj1" fmla="val 92184"/>
            </a:avLst>
          </a:prstGeom>
          <a:noFill/>
          <a:ln w="9525" cap="flat" cmpd="sng">
            <a:solidFill>
              <a:schemeClr val="dk2"/>
            </a:solidFill>
            <a:prstDash val="solid"/>
            <a:round/>
            <a:headEnd type="stealth" w="med" len="med"/>
            <a:tailEnd type="none" w="med" len="med"/>
          </a:ln>
        </p:spPr>
      </p:cxnSp>
      <p:sp>
        <p:nvSpPr>
          <p:cNvPr id="731" name="Google Shape;731;p50"/>
          <p:cNvSpPr txBox="1"/>
          <p:nvPr/>
        </p:nvSpPr>
        <p:spPr>
          <a:xfrm>
            <a:off x="3588200" y="704600"/>
            <a:ext cx="2191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CC0000"/>
                </a:solidFill>
                <a:latin typeface="Montserrat"/>
                <a:ea typeface="Montserrat"/>
                <a:cs typeface="Montserrat"/>
                <a:sym typeface="Montserrat"/>
              </a:rPr>
              <a:t>X 3 (for each dataset)</a:t>
            </a:r>
            <a:endParaRPr sz="1300" b="1">
              <a:solidFill>
                <a:srgbClr val="CC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1"/>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737" name="Google Shape;737;p51"/>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738" name="Google Shape;738;p51"/>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739" name="Google Shape;739;p51"/>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
        <p:nvSpPr>
          <p:cNvPr id="740" name="Google Shape;740;p51"/>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1" name="Google Shape;741;p51"/>
          <p:cNvPicPr preferRelativeResize="0"/>
          <p:nvPr/>
        </p:nvPicPr>
        <p:blipFill>
          <a:blip r:embed="rId4">
            <a:alphaModFix/>
          </a:blip>
          <a:stretch>
            <a:fillRect/>
          </a:stretch>
        </p:blipFill>
        <p:spPr>
          <a:xfrm>
            <a:off x="1490675" y="3300647"/>
            <a:ext cx="1602825" cy="1207150"/>
          </a:xfrm>
          <a:prstGeom prst="rect">
            <a:avLst/>
          </a:prstGeom>
          <a:noFill/>
          <a:ln>
            <a:noFill/>
          </a:ln>
        </p:spPr>
      </p:pic>
      <p:sp>
        <p:nvSpPr>
          <p:cNvPr id="742" name="Google Shape;742;p51"/>
          <p:cNvSpPr/>
          <p:nvPr/>
        </p:nvSpPr>
        <p:spPr>
          <a:xfrm>
            <a:off x="33778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3" name="Google Shape;743;p51"/>
          <p:cNvPicPr preferRelativeResize="0"/>
          <p:nvPr/>
        </p:nvPicPr>
        <p:blipFill>
          <a:blip r:embed="rId5">
            <a:alphaModFix/>
          </a:blip>
          <a:stretch>
            <a:fillRect/>
          </a:stretch>
        </p:blipFill>
        <p:spPr>
          <a:xfrm>
            <a:off x="3808250" y="2269543"/>
            <a:ext cx="1751689" cy="1465608"/>
          </a:xfrm>
          <a:prstGeom prst="rect">
            <a:avLst/>
          </a:prstGeom>
          <a:noFill/>
          <a:ln>
            <a:noFill/>
          </a:ln>
        </p:spPr>
      </p:pic>
      <p:pic>
        <p:nvPicPr>
          <p:cNvPr id="744" name="Google Shape;744;p51"/>
          <p:cNvPicPr preferRelativeResize="0"/>
          <p:nvPr/>
        </p:nvPicPr>
        <p:blipFill>
          <a:blip r:embed="rId6">
            <a:alphaModFix/>
          </a:blip>
          <a:stretch>
            <a:fillRect/>
          </a:stretch>
        </p:blipFill>
        <p:spPr>
          <a:xfrm>
            <a:off x="3920473" y="3769780"/>
            <a:ext cx="1527264" cy="1259100"/>
          </a:xfrm>
          <a:prstGeom prst="rect">
            <a:avLst/>
          </a:prstGeom>
          <a:noFill/>
          <a:ln>
            <a:noFill/>
          </a:ln>
        </p:spPr>
      </p:pic>
      <p:pic>
        <p:nvPicPr>
          <p:cNvPr id="745" name="Google Shape;745;p51"/>
          <p:cNvPicPr preferRelativeResize="0"/>
          <p:nvPr/>
        </p:nvPicPr>
        <p:blipFill>
          <a:blip r:embed="rId7">
            <a:alphaModFix/>
          </a:blip>
          <a:stretch>
            <a:fillRect/>
          </a:stretch>
        </p:blipFill>
        <p:spPr>
          <a:xfrm>
            <a:off x="3883377" y="1089500"/>
            <a:ext cx="1601437" cy="1180044"/>
          </a:xfrm>
          <a:prstGeom prst="rect">
            <a:avLst/>
          </a:prstGeom>
          <a:noFill/>
          <a:ln>
            <a:noFill/>
          </a:ln>
        </p:spPr>
      </p:pic>
      <p:sp>
        <p:nvSpPr>
          <p:cNvPr id="746" name="Google Shape;746;p51"/>
          <p:cNvSpPr txBox="1"/>
          <p:nvPr/>
        </p:nvSpPr>
        <p:spPr>
          <a:xfrm>
            <a:off x="5484825" y="14794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Prior</a:t>
            </a:r>
            <a:endParaRPr>
              <a:latin typeface="Montserrat"/>
              <a:ea typeface="Montserrat"/>
              <a:cs typeface="Montserrat"/>
              <a:sym typeface="Montserrat"/>
            </a:endParaRPr>
          </a:p>
        </p:txBody>
      </p:sp>
      <p:sp>
        <p:nvSpPr>
          <p:cNvPr id="747" name="Google Shape;747;p51"/>
          <p:cNvSpPr txBox="1"/>
          <p:nvPr/>
        </p:nvSpPr>
        <p:spPr>
          <a:xfrm>
            <a:off x="5484825" y="2802250"/>
            <a:ext cx="1358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Data </a:t>
            </a:r>
            <a:endParaRPr>
              <a:latin typeface="Montserrat"/>
              <a:ea typeface="Montserrat"/>
              <a:cs typeface="Montserrat"/>
              <a:sym typeface="Montserrat"/>
            </a:endParaRPr>
          </a:p>
          <a:p>
            <a:pPr marL="0" lvl="0" indent="0" algn="l" rtl="0">
              <a:spcBef>
                <a:spcPts val="0"/>
              </a:spcBef>
              <a:spcAft>
                <a:spcPts val="0"/>
              </a:spcAft>
              <a:buNone/>
            </a:pPr>
            <a:r>
              <a:rPr lang="en" sz="1100">
                <a:latin typeface="Montserrat"/>
                <a:ea typeface="Montserrat"/>
                <a:cs typeface="Montserrat"/>
                <a:sym typeface="Montserrat"/>
              </a:rPr>
              <a:t>(incongruent)</a:t>
            </a:r>
            <a:endParaRPr sz="1100">
              <a:latin typeface="Montserrat"/>
              <a:ea typeface="Montserrat"/>
              <a:cs typeface="Montserrat"/>
              <a:sym typeface="Montserrat"/>
            </a:endParaRPr>
          </a:p>
        </p:txBody>
      </p:sp>
      <p:sp>
        <p:nvSpPr>
          <p:cNvPr id="748" name="Google Shape;748;p51"/>
          <p:cNvSpPr txBox="1"/>
          <p:nvPr/>
        </p:nvSpPr>
        <p:spPr>
          <a:xfrm>
            <a:off x="5559950" y="4199225"/>
            <a:ext cx="135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Posterior</a:t>
            </a:r>
            <a:endParaRPr>
              <a:latin typeface="Montserrat"/>
              <a:ea typeface="Montserrat"/>
              <a:cs typeface="Montserrat"/>
              <a:sym typeface="Montserrat"/>
            </a:endParaRPr>
          </a:p>
        </p:txBody>
      </p:sp>
      <p:pic>
        <p:nvPicPr>
          <p:cNvPr id="749" name="Google Shape;749;p51"/>
          <p:cNvPicPr preferRelativeResize="0"/>
          <p:nvPr/>
        </p:nvPicPr>
        <p:blipFill>
          <a:blip r:embed="rId8">
            <a:alphaModFix/>
          </a:blip>
          <a:stretch>
            <a:fillRect/>
          </a:stretch>
        </p:blipFill>
        <p:spPr>
          <a:xfrm>
            <a:off x="6469145" y="4117002"/>
            <a:ext cx="1036536" cy="1026499"/>
          </a:xfrm>
          <a:prstGeom prst="rect">
            <a:avLst/>
          </a:prstGeom>
          <a:noFill/>
          <a:ln>
            <a:noFill/>
          </a:ln>
        </p:spPr>
      </p:pic>
      <p:cxnSp>
        <p:nvCxnSpPr>
          <p:cNvPr id="750" name="Google Shape;750;p51"/>
          <p:cNvCxnSpPr/>
          <p:nvPr/>
        </p:nvCxnSpPr>
        <p:spPr>
          <a:xfrm>
            <a:off x="6006575" y="3835825"/>
            <a:ext cx="827100" cy="409200"/>
          </a:xfrm>
          <a:prstGeom prst="curvedConnector3">
            <a:avLst>
              <a:gd name="adj1" fmla="val 92184"/>
            </a:avLst>
          </a:prstGeom>
          <a:noFill/>
          <a:ln w="9525" cap="flat" cmpd="sng">
            <a:solidFill>
              <a:schemeClr val="dk2"/>
            </a:solidFill>
            <a:prstDash val="solid"/>
            <a:round/>
            <a:headEnd type="stealth" w="med" len="med"/>
            <a:tailEnd type="none" w="med" len="med"/>
          </a:ln>
        </p:spPr>
      </p:cxnSp>
      <p:sp>
        <p:nvSpPr>
          <p:cNvPr id="751" name="Google Shape;751;p51"/>
          <p:cNvSpPr txBox="1"/>
          <p:nvPr/>
        </p:nvSpPr>
        <p:spPr>
          <a:xfrm>
            <a:off x="3588200" y="704600"/>
            <a:ext cx="2191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CC0000"/>
                </a:solidFill>
                <a:latin typeface="Montserrat"/>
                <a:ea typeface="Montserrat"/>
                <a:cs typeface="Montserrat"/>
                <a:sym typeface="Montserrat"/>
              </a:rPr>
              <a:t>X 3 (for each dataset)</a:t>
            </a:r>
            <a:endParaRPr sz="1300" b="1">
              <a:solidFill>
                <a:srgbClr val="CC0000"/>
              </a:solidFill>
              <a:latin typeface="Montserrat"/>
              <a:ea typeface="Montserrat"/>
              <a:cs typeface="Montserrat"/>
              <a:sym typeface="Montserrat"/>
            </a:endParaRPr>
          </a:p>
        </p:txBody>
      </p:sp>
      <p:pic>
        <p:nvPicPr>
          <p:cNvPr id="752" name="Google Shape;752;p51"/>
          <p:cNvPicPr preferRelativeResize="0"/>
          <p:nvPr/>
        </p:nvPicPr>
        <p:blipFill rotWithShape="1">
          <a:blip r:embed="rId9">
            <a:alphaModFix/>
          </a:blip>
          <a:srcRect t="1280" b="-1279"/>
          <a:stretch/>
        </p:blipFill>
        <p:spPr>
          <a:xfrm>
            <a:off x="6812825" y="1818975"/>
            <a:ext cx="2331177" cy="1486574"/>
          </a:xfrm>
          <a:prstGeom prst="rect">
            <a:avLst/>
          </a:prstGeom>
          <a:noFill/>
          <a:ln>
            <a:noFill/>
          </a:ln>
        </p:spPr>
      </p:pic>
      <p:sp>
        <p:nvSpPr>
          <p:cNvPr id="753" name="Google Shape;753;p51"/>
          <p:cNvSpPr/>
          <p:nvPr/>
        </p:nvSpPr>
        <p:spPr>
          <a:xfrm>
            <a:off x="73925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4" name="Google Shape;754;p51"/>
          <p:cNvPicPr preferRelativeResize="0"/>
          <p:nvPr/>
        </p:nvPicPr>
        <p:blipFill rotWithShape="1">
          <a:blip r:embed="rId10">
            <a:alphaModFix/>
          </a:blip>
          <a:srcRect l="25386" t="15382" r="24864" b="22215"/>
          <a:stretch/>
        </p:blipFill>
        <p:spPr>
          <a:xfrm>
            <a:off x="7896075" y="3458425"/>
            <a:ext cx="947728" cy="891600"/>
          </a:xfrm>
          <a:prstGeom prst="rect">
            <a:avLst/>
          </a:prstGeom>
          <a:noFill/>
          <a:ln>
            <a:noFill/>
          </a:ln>
        </p:spPr>
      </p:pic>
      <p:sp>
        <p:nvSpPr>
          <p:cNvPr id="755" name="Google Shape;755;p51"/>
          <p:cNvSpPr txBox="1">
            <a:spLocks noGrp="1"/>
          </p:cNvSpPr>
          <p:nvPr>
            <p:ph type="title"/>
          </p:nvPr>
        </p:nvSpPr>
        <p:spPr>
          <a:xfrm>
            <a:off x="323850" y="1627200"/>
            <a:ext cx="3027300" cy="1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Retrospective Analysis</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04950" y="684275"/>
            <a:ext cx="3849300" cy="108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595959"/>
                </a:solidFill>
                <a:latin typeface="Fira Sans Extra Condensed Medium"/>
                <a:ea typeface="Fira Sans Extra Condensed Medium"/>
                <a:cs typeface="Fira Sans Extra Condensed Medium"/>
                <a:sym typeface="Fira Sans Extra Condensed Medium"/>
              </a:rPr>
              <a:t>Why Study</a:t>
            </a:r>
            <a:r>
              <a:rPr lang="en" sz="1800">
                <a:latin typeface="Fira Sans Extra Condensed Medium"/>
                <a:ea typeface="Fira Sans Extra Condensed Medium"/>
                <a:cs typeface="Fira Sans Extra Condensed Medium"/>
                <a:sym typeface="Fira Sans Extra Condensed Medium"/>
              </a:rPr>
              <a:t> </a:t>
            </a:r>
            <a:endParaRPr sz="18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3200">
                <a:latin typeface="Fira Sans Extra Condensed Medium"/>
                <a:ea typeface="Fira Sans Extra Condensed Medium"/>
                <a:cs typeface="Fira Sans Extra Condensed Medium"/>
                <a:sym typeface="Fira Sans Extra Condensed Medium"/>
              </a:rPr>
              <a:t>Belief Change</a:t>
            </a:r>
            <a:endParaRPr sz="3200">
              <a:solidFill>
                <a:srgbClr val="666666"/>
              </a:solidFill>
              <a:latin typeface="Fira Sans Extra Condensed Medium"/>
              <a:ea typeface="Fira Sans Extra Condensed Medium"/>
              <a:cs typeface="Fira Sans Extra Condensed Medium"/>
              <a:sym typeface="Fira Sans Extra Condensed Medium"/>
            </a:endParaRPr>
          </a:p>
        </p:txBody>
      </p:sp>
      <p:sp>
        <p:nvSpPr>
          <p:cNvPr id="84" name="Google Shape;84;p16"/>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MOTIVATION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85" name="Google Shape;85;p16"/>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86" name="Google Shape;86;p16"/>
          <p:cNvSpPr txBox="1">
            <a:spLocks noGrp="1"/>
          </p:cNvSpPr>
          <p:nvPr>
            <p:ph type="title"/>
          </p:nvPr>
        </p:nvSpPr>
        <p:spPr>
          <a:xfrm>
            <a:off x="304950" y="1768475"/>
            <a:ext cx="3307800" cy="103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1E376D"/>
                </a:solidFill>
                <a:latin typeface="Fira Sans Extra Condensed Medium"/>
                <a:ea typeface="Fira Sans Extra Condensed Medium"/>
                <a:cs typeface="Fira Sans Extra Condensed Medium"/>
                <a:sym typeface="Fira Sans Extra Condensed Medium"/>
              </a:rPr>
              <a:t>We are surrounded with information that affects our understanding and beliefs about the world around us. </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1E376D"/>
                </a:solidFill>
                <a:latin typeface="Fira Sans Extra Condensed Medium"/>
                <a:ea typeface="Fira Sans Extra Condensed Medium"/>
                <a:cs typeface="Fira Sans Extra Condensed Medium"/>
                <a:sym typeface="Fira Sans Extra Condensed Medium"/>
              </a:rPr>
              <a:t>What makes information persistent and persuasive?</a:t>
            </a:r>
            <a:endParaRPr sz="1200">
              <a:solidFill>
                <a:srgbClr val="1E376D"/>
              </a:solidFill>
              <a:latin typeface="Fira Sans Extra Condensed Medium"/>
              <a:ea typeface="Fira Sans Extra Condensed Medium"/>
              <a:cs typeface="Fira Sans Extra Condensed Medium"/>
              <a:sym typeface="Fira Sans Extra Condensed Medium"/>
            </a:endParaRPr>
          </a:p>
        </p:txBody>
      </p:sp>
      <p:pic>
        <p:nvPicPr>
          <p:cNvPr id="87" name="Google Shape;87;p16"/>
          <p:cNvPicPr preferRelativeResize="0"/>
          <p:nvPr/>
        </p:nvPicPr>
        <p:blipFill>
          <a:blip r:embed="rId3">
            <a:alphaModFix/>
          </a:blip>
          <a:stretch>
            <a:fillRect/>
          </a:stretch>
        </p:blipFill>
        <p:spPr>
          <a:xfrm>
            <a:off x="4154250" y="2906525"/>
            <a:ext cx="1550400" cy="1550400"/>
          </a:xfrm>
          <a:prstGeom prst="rect">
            <a:avLst/>
          </a:prstGeom>
          <a:noFill/>
          <a:ln>
            <a:noFill/>
          </a:ln>
        </p:spPr>
      </p:pic>
      <p:cxnSp>
        <p:nvCxnSpPr>
          <p:cNvPr id="88" name="Google Shape;88;p16"/>
          <p:cNvCxnSpPr/>
          <p:nvPr/>
        </p:nvCxnSpPr>
        <p:spPr>
          <a:xfrm>
            <a:off x="6086975" y="1567400"/>
            <a:ext cx="7500" cy="2815200"/>
          </a:xfrm>
          <a:prstGeom prst="straightConnector1">
            <a:avLst/>
          </a:prstGeom>
          <a:noFill/>
          <a:ln w="38100" cap="flat" cmpd="sng">
            <a:solidFill>
              <a:schemeClr val="accent1"/>
            </a:solidFill>
            <a:prstDash val="solid"/>
            <a:round/>
            <a:headEnd type="none" w="med" len="med"/>
            <a:tailEnd type="none" w="med" len="med"/>
          </a:ln>
        </p:spPr>
      </p:cxnSp>
      <p:pic>
        <p:nvPicPr>
          <p:cNvPr id="89" name="Google Shape;89;p16"/>
          <p:cNvPicPr preferRelativeResize="0"/>
          <p:nvPr/>
        </p:nvPicPr>
        <p:blipFill>
          <a:blip r:embed="rId4">
            <a:alphaModFix/>
          </a:blip>
          <a:stretch>
            <a:fillRect/>
          </a:stretch>
        </p:blipFill>
        <p:spPr>
          <a:xfrm>
            <a:off x="6269625" y="1646750"/>
            <a:ext cx="547725" cy="547725"/>
          </a:xfrm>
          <a:prstGeom prst="rect">
            <a:avLst/>
          </a:prstGeom>
          <a:noFill/>
          <a:ln>
            <a:noFill/>
          </a:ln>
        </p:spPr>
      </p:pic>
      <p:pic>
        <p:nvPicPr>
          <p:cNvPr id="90" name="Google Shape;90;p16"/>
          <p:cNvPicPr preferRelativeResize="0"/>
          <p:nvPr/>
        </p:nvPicPr>
        <p:blipFill>
          <a:blip r:embed="rId5">
            <a:alphaModFix/>
          </a:blip>
          <a:stretch>
            <a:fillRect/>
          </a:stretch>
        </p:blipFill>
        <p:spPr>
          <a:xfrm>
            <a:off x="6292525" y="3705325"/>
            <a:ext cx="547725" cy="547725"/>
          </a:xfrm>
          <a:prstGeom prst="rect">
            <a:avLst/>
          </a:prstGeom>
          <a:noFill/>
          <a:ln>
            <a:noFill/>
          </a:ln>
        </p:spPr>
      </p:pic>
      <p:pic>
        <p:nvPicPr>
          <p:cNvPr id="91" name="Google Shape;91;p16"/>
          <p:cNvPicPr preferRelativeResize="0"/>
          <p:nvPr/>
        </p:nvPicPr>
        <p:blipFill>
          <a:blip r:embed="rId6">
            <a:alphaModFix/>
          </a:blip>
          <a:stretch>
            <a:fillRect/>
          </a:stretch>
        </p:blipFill>
        <p:spPr>
          <a:xfrm>
            <a:off x="6292525" y="2997725"/>
            <a:ext cx="547725" cy="547725"/>
          </a:xfrm>
          <a:prstGeom prst="rect">
            <a:avLst/>
          </a:prstGeom>
          <a:noFill/>
          <a:ln>
            <a:noFill/>
          </a:ln>
        </p:spPr>
      </p:pic>
      <p:pic>
        <p:nvPicPr>
          <p:cNvPr id="92" name="Google Shape;92;p16"/>
          <p:cNvPicPr preferRelativeResize="0"/>
          <p:nvPr/>
        </p:nvPicPr>
        <p:blipFill>
          <a:blip r:embed="rId7">
            <a:alphaModFix/>
          </a:blip>
          <a:stretch>
            <a:fillRect/>
          </a:stretch>
        </p:blipFill>
        <p:spPr>
          <a:xfrm>
            <a:off x="6315413" y="2322288"/>
            <a:ext cx="501949" cy="5019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759"/>
        <p:cNvGrpSpPr/>
        <p:nvPr/>
      </p:nvGrpSpPr>
      <p:grpSpPr>
        <a:xfrm>
          <a:off x="0" y="0"/>
          <a:ext cx="0" cy="0"/>
          <a:chOff x="0" y="0"/>
          <a:chExt cx="0" cy="0"/>
        </a:xfrm>
      </p:grpSpPr>
      <p:sp>
        <p:nvSpPr>
          <p:cNvPr id="760" name="Google Shape;760;p52"/>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761" name="Google Shape;761;p52"/>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STUDY DESIGN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762" name="Google Shape;762;p52"/>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763" name="Google Shape;763;p52"/>
          <p:cNvSpPr txBox="1">
            <a:spLocks noGrp="1"/>
          </p:cNvSpPr>
          <p:nvPr>
            <p:ph type="title"/>
          </p:nvPr>
        </p:nvSpPr>
        <p:spPr>
          <a:xfrm>
            <a:off x="323850" y="1627200"/>
            <a:ext cx="30273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Eliciting Belief</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pic>
        <p:nvPicPr>
          <p:cNvPr id="764" name="Google Shape;764;p52"/>
          <p:cNvPicPr preferRelativeResize="0"/>
          <p:nvPr/>
        </p:nvPicPr>
        <p:blipFill rotWithShape="1">
          <a:blip r:embed="rId3">
            <a:alphaModFix/>
          </a:blip>
          <a:srcRect l="26351" t="17953" r="37366" b="20707"/>
          <a:stretch/>
        </p:blipFill>
        <p:spPr>
          <a:xfrm>
            <a:off x="323850" y="3525700"/>
            <a:ext cx="645124" cy="818037"/>
          </a:xfrm>
          <a:prstGeom prst="rect">
            <a:avLst/>
          </a:prstGeom>
          <a:noFill/>
          <a:ln>
            <a:noFill/>
          </a:ln>
        </p:spPr>
      </p:pic>
      <p:sp>
        <p:nvSpPr>
          <p:cNvPr id="765" name="Google Shape;765;p52"/>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6" name="Google Shape;766;p52"/>
          <p:cNvPicPr preferRelativeResize="0"/>
          <p:nvPr/>
        </p:nvPicPr>
        <p:blipFill>
          <a:blip r:embed="rId4">
            <a:alphaModFix/>
          </a:blip>
          <a:stretch>
            <a:fillRect/>
          </a:stretch>
        </p:blipFill>
        <p:spPr>
          <a:xfrm>
            <a:off x="1490675" y="3300647"/>
            <a:ext cx="1602825" cy="1207150"/>
          </a:xfrm>
          <a:prstGeom prst="rect">
            <a:avLst/>
          </a:prstGeom>
          <a:noFill/>
          <a:ln>
            <a:noFill/>
          </a:ln>
        </p:spPr>
      </p:pic>
      <p:pic>
        <p:nvPicPr>
          <p:cNvPr id="767" name="Google Shape;767;p52"/>
          <p:cNvPicPr preferRelativeResize="0"/>
          <p:nvPr/>
        </p:nvPicPr>
        <p:blipFill rotWithShape="1">
          <a:blip r:embed="rId5">
            <a:alphaModFix/>
          </a:blip>
          <a:srcRect l="1271" r="68098"/>
          <a:stretch/>
        </p:blipFill>
        <p:spPr>
          <a:xfrm>
            <a:off x="3882025" y="2299213"/>
            <a:ext cx="2138148" cy="818025"/>
          </a:xfrm>
          <a:prstGeom prst="rect">
            <a:avLst/>
          </a:prstGeom>
          <a:noFill/>
          <a:ln>
            <a:noFill/>
          </a:ln>
        </p:spPr>
      </p:pic>
      <p:pic>
        <p:nvPicPr>
          <p:cNvPr id="768" name="Google Shape;768;p52"/>
          <p:cNvPicPr preferRelativeResize="0"/>
          <p:nvPr/>
        </p:nvPicPr>
        <p:blipFill rotWithShape="1">
          <a:blip r:embed="rId5">
            <a:alphaModFix/>
          </a:blip>
          <a:srcRect l="32656" r="34131"/>
          <a:stretch/>
        </p:blipFill>
        <p:spPr>
          <a:xfrm>
            <a:off x="3882050" y="3300650"/>
            <a:ext cx="2138148" cy="754450"/>
          </a:xfrm>
          <a:prstGeom prst="rect">
            <a:avLst/>
          </a:prstGeom>
          <a:noFill/>
          <a:ln>
            <a:noFill/>
          </a:ln>
        </p:spPr>
      </p:pic>
      <p:pic>
        <p:nvPicPr>
          <p:cNvPr id="769" name="Google Shape;769;p52"/>
          <p:cNvPicPr preferRelativeResize="0"/>
          <p:nvPr/>
        </p:nvPicPr>
        <p:blipFill rotWithShape="1">
          <a:blip r:embed="rId5">
            <a:alphaModFix/>
          </a:blip>
          <a:srcRect l="66472" r="1017"/>
          <a:stretch/>
        </p:blipFill>
        <p:spPr>
          <a:xfrm>
            <a:off x="3882025" y="4207700"/>
            <a:ext cx="2138148" cy="770725"/>
          </a:xfrm>
          <a:prstGeom prst="rect">
            <a:avLst/>
          </a:prstGeom>
          <a:noFill/>
          <a:ln>
            <a:noFill/>
          </a:ln>
        </p:spPr>
      </p:pic>
      <p:sp>
        <p:nvSpPr>
          <p:cNvPr id="770" name="Google Shape;770;p52"/>
          <p:cNvSpPr/>
          <p:nvPr/>
        </p:nvSpPr>
        <p:spPr>
          <a:xfrm>
            <a:off x="33778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p:nvPr/>
        </p:nvSpPr>
        <p:spPr>
          <a:xfrm>
            <a:off x="4033050" y="2958450"/>
            <a:ext cx="121200" cy="189600"/>
          </a:xfrm>
          <a:prstGeom prst="up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2"/>
          <p:cNvSpPr/>
          <p:nvPr/>
        </p:nvSpPr>
        <p:spPr>
          <a:xfrm>
            <a:off x="4549300" y="2958450"/>
            <a:ext cx="121200" cy="189600"/>
          </a:xfrm>
          <a:prstGeom prst="up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2"/>
          <p:cNvSpPr/>
          <p:nvPr/>
        </p:nvSpPr>
        <p:spPr>
          <a:xfrm>
            <a:off x="5065550" y="2958450"/>
            <a:ext cx="121200" cy="189600"/>
          </a:xfrm>
          <a:prstGeom prst="up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2"/>
          <p:cNvSpPr/>
          <p:nvPr/>
        </p:nvSpPr>
        <p:spPr>
          <a:xfrm>
            <a:off x="5680450" y="2958450"/>
            <a:ext cx="121200" cy="189600"/>
          </a:xfrm>
          <a:prstGeom prst="up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p:nvPr/>
        </p:nvSpPr>
        <p:spPr>
          <a:xfrm>
            <a:off x="6098050" y="2646150"/>
            <a:ext cx="318600" cy="985800"/>
          </a:xfrm>
          <a:prstGeom prst="curvedLeftArrow">
            <a:avLst>
              <a:gd name="adj1" fmla="val 25000"/>
              <a:gd name="adj2" fmla="val 50000"/>
              <a:gd name="adj3"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2"/>
          <p:cNvSpPr/>
          <p:nvPr/>
        </p:nvSpPr>
        <p:spPr>
          <a:xfrm>
            <a:off x="6149825" y="3738725"/>
            <a:ext cx="318600" cy="985800"/>
          </a:xfrm>
          <a:prstGeom prst="curvedLeftArrow">
            <a:avLst>
              <a:gd name="adj1" fmla="val 25000"/>
              <a:gd name="adj2" fmla="val 50000"/>
              <a:gd name="adj3"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7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7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7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7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7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7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780"/>
        <p:cNvGrpSpPr/>
        <p:nvPr/>
      </p:nvGrpSpPr>
      <p:grpSpPr>
        <a:xfrm>
          <a:off x="0" y="0"/>
          <a:ext cx="0" cy="0"/>
          <a:chOff x="0" y="0"/>
          <a:chExt cx="0" cy="0"/>
        </a:xfrm>
      </p:grpSpPr>
      <p:pic>
        <p:nvPicPr>
          <p:cNvPr id="781" name="Google Shape;781;p53"/>
          <p:cNvPicPr preferRelativeResize="0"/>
          <p:nvPr/>
        </p:nvPicPr>
        <p:blipFill rotWithShape="1">
          <a:blip r:embed="rId3">
            <a:alphaModFix/>
          </a:blip>
          <a:srcRect t="1280" b="-1279"/>
          <a:stretch/>
        </p:blipFill>
        <p:spPr>
          <a:xfrm>
            <a:off x="6551050" y="1814075"/>
            <a:ext cx="2331177" cy="1486574"/>
          </a:xfrm>
          <a:prstGeom prst="rect">
            <a:avLst/>
          </a:prstGeom>
          <a:noFill/>
          <a:ln>
            <a:noFill/>
          </a:ln>
        </p:spPr>
      </p:pic>
      <p:sp>
        <p:nvSpPr>
          <p:cNvPr id="782" name="Google Shape;782;p53"/>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Study Design</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783" name="Google Shape;783;p53"/>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Clr>
                <a:schemeClr val="dk1"/>
              </a:buClr>
              <a:buSzPts val="1100"/>
              <a:buFont typeface="Arial"/>
              <a:buNone/>
            </a:pPr>
            <a:r>
              <a:rPr lang="en">
                <a:solidFill>
                  <a:srgbClr val="999999"/>
                </a:solidFill>
                <a:latin typeface="Fira Sans Extra Condensed SemiBold"/>
                <a:ea typeface="Fira Sans Extra Condensed SemiBold"/>
                <a:cs typeface="Fira Sans Extra Condensed SemiBold"/>
                <a:sym typeface="Fira Sans Extra Condensed SemiBold"/>
              </a:rPr>
              <a:t>METHODOLOGY</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784" name="Google Shape;784;p53"/>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785" name="Google Shape;785;p53"/>
          <p:cNvSpPr txBox="1">
            <a:spLocks noGrp="1"/>
          </p:cNvSpPr>
          <p:nvPr>
            <p:ph type="title"/>
          </p:nvPr>
        </p:nvSpPr>
        <p:spPr>
          <a:xfrm>
            <a:off x="323850" y="1627200"/>
            <a:ext cx="3027300" cy="1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Retrospective Analysis</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00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pic>
        <p:nvPicPr>
          <p:cNvPr id="786" name="Google Shape;786;p53"/>
          <p:cNvPicPr preferRelativeResize="0"/>
          <p:nvPr/>
        </p:nvPicPr>
        <p:blipFill rotWithShape="1">
          <a:blip r:embed="rId4">
            <a:alphaModFix/>
          </a:blip>
          <a:srcRect l="26351" t="17953" r="37366" b="20707"/>
          <a:stretch/>
        </p:blipFill>
        <p:spPr>
          <a:xfrm>
            <a:off x="323850" y="3525700"/>
            <a:ext cx="645124" cy="818037"/>
          </a:xfrm>
          <a:prstGeom prst="rect">
            <a:avLst/>
          </a:prstGeom>
          <a:noFill/>
          <a:ln>
            <a:noFill/>
          </a:ln>
        </p:spPr>
      </p:pic>
      <p:sp>
        <p:nvSpPr>
          <p:cNvPr id="787" name="Google Shape;787;p53"/>
          <p:cNvSpPr/>
          <p:nvPr/>
        </p:nvSpPr>
        <p:spPr>
          <a:xfrm>
            <a:off x="1099400" y="3866309"/>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8" name="Google Shape;788;p53"/>
          <p:cNvPicPr preferRelativeResize="0"/>
          <p:nvPr/>
        </p:nvPicPr>
        <p:blipFill>
          <a:blip r:embed="rId5">
            <a:alphaModFix/>
          </a:blip>
          <a:stretch>
            <a:fillRect/>
          </a:stretch>
        </p:blipFill>
        <p:spPr>
          <a:xfrm>
            <a:off x="1490675" y="3300647"/>
            <a:ext cx="1602825" cy="1207150"/>
          </a:xfrm>
          <a:prstGeom prst="rect">
            <a:avLst/>
          </a:prstGeom>
          <a:noFill/>
          <a:ln>
            <a:noFill/>
          </a:ln>
        </p:spPr>
      </p:pic>
      <p:pic>
        <p:nvPicPr>
          <p:cNvPr id="789" name="Google Shape;789;p53"/>
          <p:cNvPicPr preferRelativeResize="0"/>
          <p:nvPr/>
        </p:nvPicPr>
        <p:blipFill rotWithShape="1">
          <a:blip r:embed="rId6">
            <a:alphaModFix/>
          </a:blip>
          <a:srcRect l="1271" r="68098"/>
          <a:stretch/>
        </p:blipFill>
        <p:spPr>
          <a:xfrm>
            <a:off x="3882025" y="2299213"/>
            <a:ext cx="2138148" cy="818025"/>
          </a:xfrm>
          <a:prstGeom prst="rect">
            <a:avLst/>
          </a:prstGeom>
          <a:noFill/>
          <a:ln>
            <a:noFill/>
          </a:ln>
        </p:spPr>
      </p:pic>
      <p:pic>
        <p:nvPicPr>
          <p:cNvPr id="790" name="Google Shape;790;p53"/>
          <p:cNvPicPr preferRelativeResize="0"/>
          <p:nvPr/>
        </p:nvPicPr>
        <p:blipFill rotWithShape="1">
          <a:blip r:embed="rId6">
            <a:alphaModFix/>
          </a:blip>
          <a:srcRect l="32656" r="34131"/>
          <a:stretch/>
        </p:blipFill>
        <p:spPr>
          <a:xfrm>
            <a:off x="3882050" y="3300650"/>
            <a:ext cx="2138148" cy="754450"/>
          </a:xfrm>
          <a:prstGeom prst="rect">
            <a:avLst/>
          </a:prstGeom>
          <a:noFill/>
          <a:ln>
            <a:noFill/>
          </a:ln>
        </p:spPr>
      </p:pic>
      <p:pic>
        <p:nvPicPr>
          <p:cNvPr id="791" name="Google Shape;791;p53"/>
          <p:cNvPicPr preferRelativeResize="0"/>
          <p:nvPr/>
        </p:nvPicPr>
        <p:blipFill rotWithShape="1">
          <a:blip r:embed="rId6">
            <a:alphaModFix/>
          </a:blip>
          <a:srcRect l="66472" r="1017"/>
          <a:stretch/>
        </p:blipFill>
        <p:spPr>
          <a:xfrm>
            <a:off x="3882025" y="4207700"/>
            <a:ext cx="2138148" cy="770725"/>
          </a:xfrm>
          <a:prstGeom prst="rect">
            <a:avLst/>
          </a:prstGeom>
          <a:noFill/>
          <a:ln>
            <a:noFill/>
          </a:ln>
        </p:spPr>
      </p:pic>
      <p:sp>
        <p:nvSpPr>
          <p:cNvPr id="792" name="Google Shape;792;p53"/>
          <p:cNvSpPr/>
          <p:nvPr/>
        </p:nvSpPr>
        <p:spPr>
          <a:xfrm>
            <a:off x="337781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6259763" y="3835834"/>
            <a:ext cx="219900" cy="136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4" name="Google Shape;794;p53"/>
          <p:cNvPicPr preferRelativeResize="0"/>
          <p:nvPr/>
        </p:nvPicPr>
        <p:blipFill rotWithShape="1">
          <a:blip r:embed="rId7">
            <a:alphaModFix/>
          </a:blip>
          <a:srcRect l="25386" t="15382" r="24864" b="22215"/>
          <a:stretch/>
        </p:blipFill>
        <p:spPr>
          <a:xfrm>
            <a:off x="6641900" y="3458425"/>
            <a:ext cx="947728" cy="891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798"/>
        <p:cNvGrpSpPr/>
        <p:nvPr/>
      </p:nvGrpSpPr>
      <p:grpSpPr>
        <a:xfrm>
          <a:off x="0" y="0"/>
          <a:ext cx="0" cy="0"/>
          <a:chOff x="0" y="0"/>
          <a:chExt cx="0" cy="0"/>
        </a:xfrm>
      </p:grpSpPr>
      <p:sp>
        <p:nvSpPr>
          <p:cNvPr id="799" name="Google Shape;799;p54"/>
          <p:cNvSpPr txBox="1">
            <a:spLocks noGrp="1"/>
          </p:cNvSpPr>
          <p:nvPr>
            <p:ph type="ctrTitle"/>
          </p:nvPr>
        </p:nvSpPr>
        <p:spPr>
          <a:xfrm>
            <a:off x="1781800" y="1502450"/>
            <a:ext cx="3588600" cy="7041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PARTICIPANT STATISTICS</a:t>
            </a:r>
            <a:endParaRPr sz="16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800" name="Google Shape;800;p54"/>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801" name="Google Shape;801;p54"/>
          <p:cNvSpPr txBox="1">
            <a:spLocks noGrp="1"/>
          </p:cNvSpPr>
          <p:nvPr>
            <p:ph type="ctrTitle"/>
          </p:nvPr>
        </p:nvSpPr>
        <p:spPr>
          <a:xfrm>
            <a:off x="6058100" y="1502450"/>
            <a:ext cx="2934300" cy="57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Participants</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101 participants using Prolific platform.</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endParaRPr sz="1200">
              <a:solidFill>
                <a:srgbClr val="1E376D"/>
              </a:solidFill>
              <a:latin typeface="Fira Sans Extra Condensed Medium"/>
              <a:ea typeface="Fira Sans Extra Condensed Medium"/>
              <a:cs typeface="Fira Sans Extra Condensed Medium"/>
              <a:sym typeface="Fira Sans Extra Condensed Medium"/>
            </a:endParaRPr>
          </a:p>
        </p:txBody>
      </p:sp>
      <p:pic>
        <p:nvPicPr>
          <p:cNvPr id="802" name="Google Shape;802;p54"/>
          <p:cNvPicPr preferRelativeResize="0"/>
          <p:nvPr/>
        </p:nvPicPr>
        <p:blipFill>
          <a:blip r:embed="rId3">
            <a:alphaModFix/>
          </a:blip>
          <a:stretch>
            <a:fillRect/>
          </a:stretch>
        </p:blipFill>
        <p:spPr>
          <a:xfrm>
            <a:off x="5593350" y="1581900"/>
            <a:ext cx="417075" cy="417075"/>
          </a:xfrm>
          <a:prstGeom prst="rect">
            <a:avLst/>
          </a:prstGeom>
          <a:noFill/>
          <a:ln>
            <a:noFill/>
          </a:ln>
        </p:spPr>
      </p:pic>
      <p:sp>
        <p:nvSpPr>
          <p:cNvPr id="803" name="Google Shape;803;p54"/>
          <p:cNvSpPr txBox="1">
            <a:spLocks noGrp="1"/>
          </p:cNvSpPr>
          <p:nvPr>
            <p:ph type="ctrTitle"/>
          </p:nvPr>
        </p:nvSpPr>
        <p:spPr>
          <a:xfrm>
            <a:off x="6058100" y="2078450"/>
            <a:ext cx="2934300" cy="57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Background</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18+ | Fluent english | From United States </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endParaRPr sz="1200">
              <a:solidFill>
                <a:srgbClr val="1E376D"/>
              </a:solidFill>
              <a:latin typeface="Fira Sans Extra Condensed Medium"/>
              <a:ea typeface="Fira Sans Extra Condensed Medium"/>
              <a:cs typeface="Fira Sans Extra Condensed Medium"/>
              <a:sym typeface="Fira Sans Extra Condensed Medium"/>
            </a:endParaRPr>
          </a:p>
        </p:txBody>
      </p:sp>
      <p:sp>
        <p:nvSpPr>
          <p:cNvPr id="804" name="Google Shape;804;p54"/>
          <p:cNvSpPr txBox="1">
            <a:spLocks noGrp="1"/>
          </p:cNvSpPr>
          <p:nvPr>
            <p:ph type="ctrTitle"/>
          </p:nvPr>
        </p:nvSpPr>
        <p:spPr>
          <a:xfrm>
            <a:off x="6058100" y="2654450"/>
            <a:ext cx="2934300" cy="57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Gender</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Male: 49 | Female: 51 | Other: 1</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endParaRPr sz="1200">
              <a:solidFill>
                <a:srgbClr val="1E376D"/>
              </a:solidFill>
              <a:latin typeface="Fira Sans Extra Condensed Medium"/>
              <a:ea typeface="Fira Sans Extra Condensed Medium"/>
              <a:cs typeface="Fira Sans Extra Condensed Medium"/>
              <a:sym typeface="Fira Sans Extra Condensed Medium"/>
            </a:endParaRPr>
          </a:p>
        </p:txBody>
      </p:sp>
      <p:sp>
        <p:nvSpPr>
          <p:cNvPr id="805" name="Google Shape;805;p54"/>
          <p:cNvSpPr txBox="1">
            <a:spLocks noGrp="1"/>
          </p:cNvSpPr>
          <p:nvPr>
            <p:ph type="ctrTitle"/>
          </p:nvPr>
        </p:nvSpPr>
        <p:spPr>
          <a:xfrm>
            <a:off x="6058100" y="3230450"/>
            <a:ext cx="2934300" cy="57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Age</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2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Age range from 18 to 79</a:t>
            </a:r>
            <a:endParaRPr sz="1200">
              <a:solidFill>
                <a:srgbClr val="1E376D"/>
              </a:solidFill>
              <a:latin typeface="Fira Sans Extra Condensed Medium"/>
              <a:ea typeface="Fira Sans Extra Condensed Medium"/>
              <a:cs typeface="Fira Sans Extra Condensed Medium"/>
              <a:sym typeface="Fira Sans Extra Condensed Medium"/>
            </a:endParaRPr>
          </a:p>
        </p:txBody>
      </p:sp>
      <p:sp>
        <p:nvSpPr>
          <p:cNvPr id="806" name="Google Shape;806;p54"/>
          <p:cNvSpPr txBox="1">
            <a:spLocks noGrp="1"/>
          </p:cNvSpPr>
          <p:nvPr>
            <p:ph type="ctrTitle"/>
          </p:nvPr>
        </p:nvSpPr>
        <p:spPr>
          <a:xfrm>
            <a:off x="6058100" y="3806450"/>
            <a:ext cx="2934300" cy="57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Education</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SzPts val="990"/>
              <a:buNone/>
            </a:pPr>
            <a:r>
              <a:rPr lang="en" sz="1200">
                <a:solidFill>
                  <a:srgbClr val="1E376D"/>
                </a:solidFill>
                <a:latin typeface="Fira Sans Extra Condensed"/>
                <a:ea typeface="Fira Sans Extra Condensed"/>
                <a:cs typeface="Fira Sans Extra Condensed"/>
                <a:sym typeface="Fira Sans Extra Condensed"/>
              </a:rPr>
              <a:t>Education range from high-school to doctorate</a:t>
            </a:r>
            <a:endParaRPr sz="1200">
              <a:solidFill>
                <a:srgbClr val="1E376D"/>
              </a:solidFill>
              <a:latin typeface="Fira Sans Extra Condensed Medium"/>
              <a:ea typeface="Fira Sans Extra Condensed Medium"/>
              <a:cs typeface="Fira Sans Extra Condensed Medium"/>
              <a:sym typeface="Fira Sans Extra Condensed Medium"/>
            </a:endParaRPr>
          </a:p>
        </p:txBody>
      </p:sp>
      <p:pic>
        <p:nvPicPr>
          <p:cNvPr id="807" name="Google Shape;807;p54"/>
          <p:cNvPicPr preferRelativeResize="0"/>
          <p:nvPr/>
        </p:nvPicPr>
        <p:blipFill>
          <a:blip r:embed="rId4">
            <a:alphaModFix/>
          </a:blip>
          <a:stretch>
            <a:fillRect/>
          </a:stretch>
        </p:blipFill>
        <p:spPr>
          <a:xfrm>
            <a:off x="5641025" y="2157900"/>
            <a:ext cx="417075" cy="417075"/>
          </a:xfrm>
          <a:prstGeom prst="rect">
            <a:avLst/>
          </a:prstGeom>
          <a:noFill/>
          <a:ln>
            <a:noFill/>
          </a:ln>
        </p:spPr>
      </p:pic>
      <p:pic>
        <p:nvPicPr>
          <p:cNvPr id="808" name="Google Shape;808;p54"/>
          <p:cNvPicPr preferRelativeResize="0"/>
          <p:nvPr/>
        </p:nvPicPr>
        <p:blipFill>
          <a:blip r:embed="rId5">
            <a:alphaModFix/>
          </a:blip>
          <a:stretch>
            <a:fillRect/>
          </a:stretch>
        </p:blipFill>
        <p:spPr>
          <a:xfrm>
            <a:off x="5564825" y="2733900"/>
            <a:ext cx="417075" cy="417075"/>
          </a:xfrm>
          <a:prstGeom prst="rect">
            <a:avLst/>
          </a:prstGeom>
          <a:noFill/>
          <a:ln>
            <a:noFill/>
          </a:ln>
        </p:spPr>
      </p:pic>
      <p:pic>
        <p:nvPicPr>
          <p:cNvPr id="809" name="Google Shape;809;p54"/>
          <p:cNvPicPr preferRelativeResize="0"/>
          <p:nvPr/>
        </p:nvPicPr>
        <p:blipFill>
          <a:blip r:embed="rId6">
            <a:alphaModFix/>
          </a:blip>
          <a:stretch>
            <a:fillRect/>
          </a:stretch>
        </p:blipFill>
        <p:spPr>
          <a:xfrm>
            <a:off x="5585888" y="3330975"/>
            <a:ext cx="374950" cy="374950"/>
          </a:xfrm>
          <a:prstGeom prst="rect">
            <a:avLst/>
          </a:prstGeom>
          <a:noFill/>
          <a:ln>
            <a:noFill/>
          </a:ln>
        </p:spPr>
      </p:pic>
      <p:pic>
        <p:nvPicPr>
          <p:cNvPr id="810" name="Google Shape;810;p54"/>
          <p:cNvPicPr preferRelativeResize="0"/>
          <p:nvPr/>
        </p:nvPicPr>
        <p:blipFill>
          <a:blip r:embed="rId7">
            <a:alphaModFix/>
          </a:blip>
          <a:stretch>
            <a:fillRect/>
          </a:stretch>
        </p:blipFill>
        <p:spPr>
          <a:xfrm>
            <a:off x="5574800" y="3885925"/>
            <a:ext cx="454175" cy="454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814"/>
        <p:cNvGrpSpPr/>
        <p:nvPr/>
      </p:nvGrpSpPr>
      <p:grpSpPr>
        <a:xfrm>
          <a:off x="0" y="0"/>
          <a:ext cx="0" cy="0"/>
          <a:chOff x="0" y="0"/>
          <a:chExt cx="0" cy="0"/>
        </a:xfrm>
      </p:grpSpPr>
      <p:sp>
        <p:nvSpPr>
          <p:cNvPr id="815" name="Google Shape;815;p55"/>
          <p:cNvSpPr txBox="1">
            <a:spLocks noGrp="1"/>
          </p:cNvSpPr>
          <p:nvPr>
            <p:ph type="ctrTitle"/>
          </p:nvPr>
        </p:nvSpPr>
        <p:spPr>
          <a:xfrm>
            <a:off x="3358875" y="1502450"/>
            <a:ext cx="20112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ANALYSIS</a:t>
            </a:r>
            <a:endParaRPr sz="16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816" name="Google Shape;816;p55"/>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817" name="Google Shape;817;p55"/>
          <p:cNvSpPr txBox="1">
            <a:spLocks noGrp="1"/>
          </p:cNvSpPr>
          <p:nvPr>
            <p:ph type="ctrTitle"/>
          </p:nvPr>
        </p:nvSpPr>
        <p:spPr>
          <a:xfrm>
            <a:off x="379425" y="22644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r>
              <a:rPr lang="en" sz="1600">
                <a:solidFill>
                  <a:srgbClr val="434343"/>
                </a:solidFill>
                <a:latin typeface="Fira Sans Extra Condensed SemiBold"/>
                <a:ea typeface="Fira Sans Extra Condensed SemiBold"/>
                <a:cs typeface="Fira Sans Extra Condensed SemiBold"/>
                <a:sym typeface="Fira Sans Extra Condensed SemiBold"/>
              </a:rPr>
              <a:t>We analyzed participant data to identify if there were  statistically </a:t>
            </a:r>
            <a:r>
              <a:rPr lang="en" sz="1600">
                <a:solidFill>
                  <a:srgbClr val="1E376D"/>
                </a:solidFill>
                <a:latin typeface="Fira Sans Extra Condensed SemiBold"/>
                <a:ea typeface="Fira Sans Extra Condensed SemiBold"/>
                <a:cs typeface="Fira Sans Extra Condensed SemiBold"/>
                <a:sym typeface="Fira Sans Extra Condensed SemiBold"/>
              </a:rPr>
              <a:t>significant signs</a:t>
            </a:r>
            <a:r>
              <a:rPr lang="en" sz="1600">
                <a:solidFill>
                  <a:srgbClr val="434343"/>
                </a:solidFill>
                <a:latin typeface="Fira Sans Extra Condensed SemiBold"/>
                <a:ea typeface="Fira Sans Extra Condensed SemiBold"/>
                <a:cs typeface="Fira Sans Extra Condensed SemiBold"/>
                <a:sym typeface="Fira Sans Extra Condensed SemiBold"/>
              </a:rPr>
              <a:t> of belief ‘decay’. </a:t>
            </a: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818" name="Google Shape;818;p55"/>
          <p:cNvSpPr txBox="1">
            <a:spLocks noGrp="1"/>
          </p:cNvSpPr>
          <p:nvPr>
            <p:ph type="ctrTitle"/>
          </p:nvPr>
        </p:nvSpPr>
        <p:spPr>
          <a:xfrm>
            <a:off x="379425" y="32660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r>
              <a:rPr lang="en" sz="1600">
                <a:solidFill>
                  <a:srgbClr val="434343"/>
                </a:solidFill>
                <a:latin typeface="Fira Sans Extra Condensed SemiBold"/>
                <a:ea typeface="Fira Sans Extra Condensed SemiBold"/>
                <a:cs typeface="Fira Sans Extra Condensed SemiBold"/>
                <a:sym typeface="Fira Sans Extra Condensed SemiBold"/>
              </a:rPr>
              <a:t>We also qualitatively analyzed </a:t>
            </a:r>
            <a:r>
              <a:rPr lang="en" sz="1600">
                <a:solidFill>
                  <a:srgbClr val="1E376D"/>
                </a:solidFill>
                <a:latin typeface="Fira Sans Extra Condensed SemiBold"/>
                <a:ea typeface="Fira Sans Extra Condensed SemiBold"/>
                <a:cs typeface="Fira Sans Extra Condensed SemiBold"/>
                <a:sym typeface="Fira Sans Extra Condensed SemiBold"/>
              </a:rPr>
              <a:t>participant responses</a:t>
            </a:r>
            <a:r>
              <a:rPr lang="en" sz="1600">
                <a:solidFill>
                  <a:srgbClr val="434343"/>
                </a:solidFill>
                <a:latin typeface="Fira Sans Extra Condensed SemiBold"/>
                <a:ea typeface="Fira Sans Extra Condensed SemiBold"/>
                <a:cs typeface="Fira Sans Extra Condensed SemiBold"/>
                <a:sym typeface="Fira Sans Extra Condensed SemiBold"/>
              </a:rPr>
              <a:t> for hidden trends. </a:t>
            </a: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1E376D"/>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822"/>
        <p:cNvGrpSpPr/>
        <p:nvPr/>
      </p:nvGrpSpPr>
      <p:grpSpPr>
        <a:xfrm>
          <a:off x="0" y="0"/>
          <a:ext cx="0" cy="0"/>
          <a:chOff x="0" y="0"/>
          <a:chExt cx="0" cy="0"/>
        </a:xfrm>
      </p:grpSpPr>
      <p:sp>
        <p:nvSpPr>
          <p:cNvPr id="823" name="Google Shape;823;p56"/>
          <p:cNvSpPr txBox="1">
            <a:spLocks noGrp="1"/>
          </p:cNvSpPr>
          <p:nvPr>
            <p:ph type="ctrTitle"/>
          </p:nvPr>
        </p:nvSpPr>
        <p:spPr>
          <a:xfrm>
            <a:off x="3358875" y="1502450"/>
            <a:ext cx="20112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ANALYSIS</a:t>
            </a: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824" name="Google Shape;824;p56"/>
          <p:cNvSpPr txBox="1">
            <a:spLocks noGrp="1"/>
          </p:cNvSpPr>
          <p:nvPr>
            <p:ph type="subTitle" idx="1"/>
          </p:nvPr>
        </p:nvSpPr>
        <p:spPr>
          <a:xfrm>
            <a:off x="5556325" y="1502450"/>
            <a:ext cx="3231300" cy="19551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800">
                <a:solidFill>
                  <a:srgbClr val="666666"/>
                </a:solidFill>
                <a:latin typeface="Fira Sans Extra Condensed Medium"/>
                <a:ea typeface="Fira Sans Extra Condensed Medium"/>
                <a:cs typeface="Fira Sans Extra Condensed Medium"/>
                <a:sym typeface="Fira Sans Extra Condensed Medium"/>
              </a:rPr>
              <a:t>Analysis 1</a:t>
            </a:r>
            <a:endParaRPr sz="18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r>
              <a:rPr lang="en" sz="3600">
                <a:solidFill>
                  <a:srgbClr val="1E376D"/>
                </a:solidFill>
                <a:latin typeface="Fira Sans Extra Condensed Medium"/>
                <a:ea typeface="Fira Sans Extra Condensed Medium"/>
                <a:cs typeface="Fira Sans Extra Condensed Medium"/>
                <a:sym typeface="Fira Sans Extra Condensed Medium"/>
              </a:rPr>
              <a:t>Quantitative Analysis</a:t>
            </a:r>
            <a:endParaRPr sz="3600" baseline="300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825" name="Google Shape;825;p56"/>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826" name="Google Shape;826;p56"/>
          <p:cNvSpPr txBox="1">
            <a:spLocks noGrp="1"/>
          </p:cNvSpPr>
          <p:nvPr>
            <p:ph type="ctrTitle"/>
          </p:nvPr>
        </p:nvSpPr>
        <p:spPr>
          <a:xfrm>
            <a:off x="379425" y="22644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Clr>
                <a:schemeClr val="dk1"/>
              </a:buClr>
              <a:buSzPct val="68750"/>
              <a:buFont typeface="Arial"/>
              <a:buNone/>
            </a:pPr>
            <a:r>
              <a:rPr lang="en" sz="1600">
                <a:solidFill>
                  <a:srgbClr val="434343"/>
                </a:solidFill>
                <a:latin typeface="Fira Sans Extra Condensed SemiBold"/>
                <a:ea typeface="Fira Sans Extra Condensed SemiBold"/>
                <a:cs typeface="Fira Sans Extra Condensed SemiBold"/>
                <a:sym typeface="Fira Sans Extra Condensed SemiBold"/>
              </a:rPr>
              <a:t>We analyzed participant data to identify if there were  statistically </a:t>
            </a:r>
            <a:r>
              <a:rPr lang="en" sz="1600">
                <a:solidFill>
                  <a:srgbClr val="1E376D"/>
                </a:solidFill>
                <a:latin typeface="Fira Sans Extra Condensed SemiBold"/>
                <a:ea typeface="Fira Sans Extra Condensed SemiBold"/>
                <a:cs typeface="Fira Sans Extra Condensed SemiBold"/>
                <a:sym typeface="Fira Sans Extra Condensed SemiBold"/>
              </a:rPr>
              <a:t>significant signs</a:t>
            </a:r>
            <a:r>
              <a:rPr lang="en" sz="1600">
                <a:solidFill>
                  <a:srgbClr val="434343"/>
                </a:solidFill>
                <a:latin typeface="Fira Sans Extra Condensed SemiBold"/>
                <a:ea typeface="Fira Sans Extra Condensed SemiBold"/>
                <a:cs typeface="Fira Sans Extra Condensed SemiBold"/>
                <a:sym typeface="Fira Sans Extra Condensed SemiBold"/>
              </a:rPr>
              <a:t> of belief ‘decay’. </a:t>
            </a: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827" name="Google Shape;827;p56"/>
          <p:cNvSpPr txBox="1">
            <a:spLocks noGrp="1"/>
          </p:cNvSpPr>
          <p:nvPr>
            <p:ph type="ctrTitle"/>
          </p:nvPr>
        </p:nvSpPr>
        <p:spPr>
          <a:xfrm>
            <a:off x="379425" y="32660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Clr>
                <a:schemeClr val="dk1"/>
              </a:buClr>
              <a:buSzPct val="68750"/>
              <a:buFont typeface="Arial"/>
              <a:buNone/>
            </a:pPr>
            <a:r>
              <a:rPr lang="en" sz="1600">
                <a:solidFill>
                  <a:srgbClr val="B7B7B7"/>
                </a:solidFill>
                <a:latin typeface="Fira Sans Extra Condensed SemiBold"/>
                <a:ea typeface="Fira Sans Extra Condensed SemiBold"/>
                <a:cs typeface="Fira Sans Extra Condensed SemiBold"/>
                <a:sym typeface="Fira Sans Extra Condensed SemiBold"/>
              </a:rPr>
              <a:t>We also qualitatively analyzed participant responses for hidden trends. </a:t>
            </a: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7"/>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Observing Priors</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833" name="Google Shape;833;p57"/>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QUANTITATIVE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834" name="Google Shape;834;p57"/>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835" name="Google Shape;835;p57"/>
          <p:cNvSpPr txBox="1">
            <a:spLocks noGrp="1"/>
          </p:cNvSpPr>
          <p:nvPr>
            <p:ph type="title"/>
          </p:nvPr>
        </p:nvSpPr>
        <p:spPr>
          <a:xfrm>
            <a:off x="283125" y="1380950"/>
            <a:ext cx="3645300" cy="14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Prior Beliefs</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Trends of participants' prior beliefs for the 3 datasets were widely diverging.</a:t>
            </a:r>
            <a:endParaRPr sz="1200">
              <a:solidFill>
                <a:srgbClr val="666666"/>
              </a:solidFill>
              <a:latin typeface="Fira Sans Extra Condensed Medium"/>
              <a:ea typeface="Fira Sans Extra Condensed Medium"/>
              <a:cs typeface="Fira Sans Extra Condensed Medium"/>
              <a:sym typeface="Fira Sans Extra Condensed Medium"/>
            </a:endParaRPr>
          </a:p>
        </p:txBody>
      </p:sp>
      <p:pic>
        <p:nvPicPr>
          <p:cNvPr id="836" name="Google Shape;836;p57"/>
          <p:cNvPicPr preferRelativeResize="0"/>
          <p:nvPr/>
        </p:nvPicPr>
        <p:blipFill rotWithShape="1">
          <a:blip r:embed="rId3">
            <a:alphaModFix/>
          </a:blip>
          <a:srcRect b="48103"/>
          <a:stretch/>
        </p:blipFill>
        <p:spPr>
          <a:xfrm>
            <a:off x="3928425" y="1329628"/>
            <a:ext cx="4703849" cy="15623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8"/>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Observing Priors</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842" name="Google Shape;842;p58"/>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QUANTITATIVE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843" name="Google Shape;843;p58"/>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844" name="Google Shape;844;p58"/>
          <p:cNvSpPr txBox="1">
            <a:spLocks noGrp="1"/>
          </p:cNvSpPr>
          <p:nvPr>
            <p:ph type="title"/>
          </p:nvPr>
        </p:nvSpPr>
        <p:spPr>
          <a:xfrm>
            <a:off x="283125" y="1380950"/>
            <a:ext cx="3645300" cy="14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D4DBEC"/>
                </a:solidFill>
                <a:latin typeface="Fira Sans Extra Condensed Medium"/>
                <a:ea typeface="Fira Sans Extra Condensed Medium"/>
                <a:cs typeface="Fira Sans Extra Condensed Medium"/>
                <a:sym typeface="Fira Sans Extra Condensed Medium"/>
              </a:rPr>
              <a:t>Prior Beliefs</a:t>
            </a:r>
            <a:endParaRPr sz="3600">
              <a:solidFill>
                <a:srgbClr val="D4DBEC"/>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E4E2E2"/>
                </a:solidFill>
                <a:latin typeface="Fira Sans Extra Condensed Medium"/>
                <a:ea typeface="Fira Sans Extra Condensed Medium"/>
                <a:cs typeface="Fira Sans Extra Condensed Medium"/>
                <a:sym typeface="Fira Sans Extra Condensed Medium"/>
              </a:rPr>
              <a:t>Trends of participants' prior beliefs for the 3 datasets were widely diverging.</a:t>
            </a:r>
            <a:endParaRPr sz="1200">
              <a:solidFill>
                <a:srgbClr val="E4E2E2"/>
              </a:solidFill>
              <a:latin typeface="Fira Sans Extra Condensed Medium"/>
              <a:ea typeface="Fira Sans Extra Condensed Medium"/>
              <a:cs typeface="Fira Sans Extra Condensed Medium"/>
              <a:sym typeface="Fira Sans Extra Condensed Medium"/>
            </a:endParaRPr>
          </a:p>
        </p:txBody>
      </p:sp>
      <p:pic>
        <p:nvPicPr>
          <p:cNvPr id="845" name="Google Shape;845;p58"/>
          <p:cNvPicPr preferRelativeResize="0"/>
          <p:nvPr/>
        </p:nvPicPr>
        <p:blipFill rotWithShape="1">
          <a:blip r:embed="rId3">
            <a:alphaModFix amt="31000"/>
          </a:blip>
          <a:srcRect b="48103"/>
          <a:stretch/>
        </p:blipFill>
        <p:spPr>
          <a:xfrm>
            <a:off x="3928425" y="1329628"/>
            <a:ext cx="4703849" cy="1562301"/>
          </a:xfrm>
          <a:prstGeom prst="rect">
            <a:avLst/>
          </a:prstGeom>
          <a:noFill/>
          <a:ln>
            <a:noFill/>
          </a:ln>
        </p:spPr>
      </p:pic>
      <p:sp>
        <p:nvSpPr>
          <p:cNvPr id="846" name="Google Shape;846;p58"/>
          <p:cNvSpPr txBox="1">
            <a:spLocks noGrp="1"/>
          </p:cNvSpPr>
          <p:nvPr>
            <p:ph type="title"/>
          </p:nvPr>
        </p:nvSpPr>
        <p:spPr>
          <a:xfrm>
            <a:off x="282000" y="3116400"/>
            <a:ext cx="3729000" cy="133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Prior Uncertainty</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Trends of participants' posterior beliefs for the 3 datasets were widely diverging.</a:t>
            </a:r>
            <a:endParaRPr sz="3600">
              <a:solidFill>
                <a:srgbClr val="1E376D"/>
              </a:solidFill>
              <a:latin typeface="Fira Sans Extra Condensed Medium"/>
              <a:ea typeface="Fira Sans Extra Condensed Medium"/>
              <a:cs typeface="Fira Sans Extra Condensed Medium"/>
              <a:sym typeface="Fira Sans Extra Condensed Medium"/>
            </a:endParaRPr>
          </a:p>
        </p:txBody>
      </p:sp>
      <p:pic>
        <p:nvPicPr>
          <p:cNvPr id="847" name="Google Shape;847;p58"/>
          <p:cNvPicPr preferRelativeResize="0"/>
          <p:nvPr/>
        </p:nvPicPr>
        <p:blipFill rotWithShape="1">
          <a:blip r:embed="rId3">
            <a:alphaModFix/>
          </a:blip>
          <a:srcRect t="51392"/>
          <a:stretch/>
        </p:blipFill>
        <p:spPr>
          <a:xfrm>
            <a:off x="4011000" y="3116395"/>
            <a:ext cx="4703849" cy="1463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851"/>
        <p:cNvGrpSpPr/>
        <p:nvPr/>
      </p:nvGrpSpPr>
      <p:grpSpPr>
        <a:xfrm>
          <a:off x="0" y="0"/>
          <a:ext cx="0" cy="0"/>
          <a:chOff x="0" y="0"/>
          <a:chExt cx="0" cy="0"/>
        </a:xfrm>
      </p:grpSpPr>
      <p:sp>
        <p:nvSpPr>
          <p:cNvPr id="852" name="Google Shape;852;p59"/>
          <p:cNvSpPr txBox="1">
            <a:spLocks noGrp="1"/>
          </p:cNvSpPr>
          <p:nvPr>
            <p:ph type="title"/>
          </p:nvPr>
        </p:nvSpPr>
        <p:spPr>
          <a:xfrm>
            <a:off x="304950" y="6842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Observing Posteriors</a:t>
            </a:r>
            <a:endParaRPr sz="2400">
              <a:solidFill>
                <a:srgbClr val="666666"/>
              </a:solidFill>
              <a:latin typeface="Fira Sans Extra Condensed Medium"/>
              <a:ea typeface="Fira Sans Extra Condensed Medium"/>
              <a:cs typeface="Fira Sans Extra Condensed Medium"/>
              <a:sym typeface="Fira Sans Extra Condensed Medium"/>
            </a:endParaRPr>
          </a:p>
        </p:txBody>
      </p:sp>
      <p:sp>
        <p:nvSpPr>
          <p:cNvPr id="853" name="Google Shape;853;p59"/>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QUANTITATIVE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854" name="Google Shape;854;p59"/>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855" name="Google Shape;855;p59"/>
          <p:cNvPicPr preferRelativeResize="0"/>
          <p:nvPr/>
        </p:nvPicPr>
        <p:blipFill>
          <a:blip r:embed="rId3">
            <a:alphaModFix/>
          </a:blip>
          <a:stretch>
            <a:fillRect/>
          </a:stretch>
        </p:blipFill>
        <p:spPr>
          <a:xfrm>
            <a:off x="4103225" y="2145725"/>
            <a:ext cx="4890601" cy="1630175"/>
          </a:xfrm>
          <a:prstGeom prst="rect">
            <a:avLst/>
          </a:prstGeom>
          <a:noFill/>
          <a:ln>
            <a:noFill/>
          </a:ln>
        </p:spPr>
      </p:pic>
      <p:sp>
        <p:nvSpPr>
          <p:cNvPr id="856" name="Google Shape;856;p59"/>
          <p:cNvSpPr txBox="1">
            <a:spLocks noGrp="1"/>
          </p:cNvSpPr>
          <p:nvPr>
            <p:ph type="title"/>
          </p:nvPr>
        </p:nvSpPr>
        <p:spPr>
          <a:xfrm>
            <a:off x="304950" y="1575875"/>
            <a:ext cx="3683400" cy="163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Posterior Beliefs</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25000"/>
              </a:lnSpc>
              <a:spcBef>
                <a:spcPts val="0"/>
              </a:spcBef>
              <a:spcAft>
                <a:spcPts val="0"/>
              </a:spcAft>
              <a:buNone/>
            </a:pPr>
            <a:r>
              <a:rPr lang="en" sz="1400">
                <a:solidFill>
                  <a:srgbClr val="666666"/>
                </a:solidFill>
                <a:latin typeface="Fira Sans Extra Condensed Medium"/>
                <a:ea typeface="Fira Sans Extra Condensed Medium"/>
                <a:cs typeface="Fira Sans Extra Condensed Medium"/>
                <a:sym typeface="Fira Sans Extra Condensed Medium"/>
              </a:rPr>
              <a:t>Belief decay is observed with small marginal shifts for prior, T0 and T5 beliefs.</a:t>
            </a:r>
            <a:endParaRPr sz="3500">
              <a:solidFill>
                <a:srgbClr val="666666"/>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60"/>
          <p:cNvSpPr txBox="1">
            <a:spLocks noGrp="1"/>
          </p:cNvSpPr>
          <p:nvPr>
            <p:ph type="title"/>
          </p:nvPr>
        </p:nvSpPr>
        <p:spPr>
          <a:xfrm>
            <a:off x="304950" y="684275"/>
            <a:ext cx="5082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Statistical Findings</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sp>
        <p:nvSpPr>
          <p:cNvPr id="862" name="Google Shape;862;p60"/>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QUANTITATIVE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863" name="Google Shape;863;p60"/>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864" name="Google Shape;864;p60"/>
          <p:cNvSpPr txBox="1">
            <a:spLocks noGrp="1"/>
          </p:cNvSpPr>
          <p:nvPr>
            <p:ph type="title"/>
          </p:nvPr>
        </p:nvSpPr>
        <p:spPr>
          <a:xfrm>
            <a:off x="304950" y="1575875"/>
            <a:ext cx="4062300" cy="138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Mixed-effects </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Regression</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25000"/>
              </a:lnSpc>
              <a:spcBef>
                <a:spcPts val="0"/>
              </a:spcBef>
              <a:spcAft>
                <a:spcPts val="0"/>
              </a:spcAft>
              <a:buClr>
                <a:schemeClr val="dk1"/>
              </a:buClr>
              <a:buSzPts val="1100"/>
              <a:buFont typeface="Arial"/>
              <a:buNone/>
            </a:pPr>
            <a:endParaRPr sz="1200">
              <a:solidFill>
                <a:srgbClr val="666666"/>
              </a:solidFill>
              <a:latin typeface="Fira Sans Extra Condensed Medium"/>
              <a:ea typeface="Fira Sans Extra Condensed Medium"/>
              <a:cs typeface="Fira Sans Extra Condensed Medium"/>
              <a:sym typeface="Fira Sans Extra Condensed Medium"/>
            </a:endParaRPr>
          </a:p>
        </p:txBody>
      </p:sp>
      <p:pic>
        <p:nvPicPr>
          <p:cNvPr id="865" name="Google Shape;865;p60"/>
          <p:cNvPicPr preferRelativeResize="0"/>
          <p:nvPr/>
        </p:nvPicPr>
        <p:blipFill>
          <a:blip r:embed="rId3">
            <a:alphaModFix/>
          </a:blip>
          <a:stretch>
            <a:fillRect/>
          </a:stretch>
        </p:blipFill>
        <p:spPr>
          <a:xfrm>
            <a:off x="4601750" y="1350525"/>
            <a:ext cx="3994200" cy="2527860"/>
          </a:xfrm>
          <a:prstGeom prst="rect">
            <a:avLst/>
          </a:prstGeom>
          <a:noFill/>
          <a:ln>
            <a:noFill/>
          </a:ln>
        </p:spPr>
      </p:pic>
      <p:sp>
        <p:nvSpPr>
          <p:cNvPr id="866" name="Google Shape;866;p60"/>
          <p:cNvSpPr txBox="1">
            <a:spLocks noGrp="1"/>
          </p:cNvSpPr>
          <p:nvPr>
            <p:ph type="title"/>
          </p:nvPr>
        </p:nvSpPr>
        <p:spPr>
          <a:xfrm>
            <a:off x="198450" y="3077525"/>
            <a:ext cx="4062300" cy="73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Testing Hypothesis 1:</a:t>
            </a:r>
            <a:endParaRPr sz="12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25000"/>
              </a:lnSpc>
              <a:spcBef>
                <a:spcPts val="0"/>
              </a:spcBef>
              <a:spcAft>
                <a:spcPts val="0"/>
              </a:spcAft>
              <a:buClr>
                <a:schemeClr val="dk1"/>
              </a:buClr>
              <a:buSzPts val="1100"/>
              <a:buFont typeface="Arial"/>
              <a:buNone/>
            </a:pPr>
            <a:r>
              <a:rPr lang="en" sz="1200">
                <a:solidFill>
                  <a:srgbClr val="666666"/>
                </a:solidFill>
                <a:latin typeface="Fira Sans Extra Condensed"/>
                <a:ea typeface="Fira Sans Extra Condensed"/>
                <a:cs typeface="Fira Sans Extra Condensed"/>
                <a:sym typeface="Fira Sans Extra Condensed"/>
              </a:rPr>
              <a:t>For (Posterior(t) - Prior), </a:t>
            </a:r>
            <a:r>
              <a:rPr lang="en" sz="1200" i="1">
                <a:solidFill>
                  <a:srgbClr val="1E376D"/>
                </a:solidFill>
                <a:latin typeface="Fira Sans Extra Condensed"/>
                <a:ea typeface="Fira Sans Extra Condensed"/>
                <a:cs typeface="Fira Sans Extra Condensed"/>
                <a:sym typeface="Fira Sans Extra Condensed"/>
              </a:rPr>
              <a:t>no significant difference observed </a:t>
            </a:r>
            <a:r>
              <a:rPr lang="en" sz="1200">
                <a:solidFill>
                  <a:srgbClr val="666666"/>
                </a:solidFill>
                <a:latin typeface="Fira Sans Extra Condensed"/>
                <a:ea typeface="Fira Sans Extra Condensed"/>
                <a:cs typeface="Fira Sans Extra Condensed"/>
                <a:sym typeface="Fira Sans Extra Condensed"/>
              </a:rPr>
              <a:t>between T_5 and T_0 (β = 0.038 [-0.181  0.258], z = 0.344, p=0.731). </a:t>
            </a:r>
            <a:endParaRPr sz="1200">
              <a:solidFill>
                <a:srgbClr val="666666"/>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25000"/>
              </a:lnSpc>
              <a:spcBef>
                <a:spcPts val="0"/>
              </a:spcBef>
              <a:spcAft>
                <a:spcPts val="0"/>
              </a:spcAft>
              <a:buClr>
                <a:schemeClr val="dk1"/>
              </a:buClr>
              <a:buSzPts val="1100"/>
              <a:buFont typeface="Arial"/>
              <a:buNone/>
            </a:pPr>
            <a:endParaRPr sz="1200">
              <a:solidFill>
                <a:srgbClr val="666666"/>
              </a:solidFill>
              <a:latin typeface="Fira Sans Extra Condensed Medium"/>
              <a:ea typeface="Fira Sans Extra Condensed Medium"/>
              <a:cs typeface="Fira Sans Extra Condensed Medium"/>
              <a:sym typeface="Fira Sans Extra Condensed Medium"/>
            </a:endParaRPr>
          </a:p>
        </p:txBody>
      </p:sp>
      <p:sp>
        <p:nvSpPr>
          <p:cNvPr id="867" name="Google Shape;867;p60"/>
          <p:cNvSpPr txBox="1">
            <a:spLocks noGrp="1"/>
          </p:cNvSpPr>
          <p:nvPr>
            <p:ph type="title"/>
          </p:nvPr>
        </p:nvSpPr>
        <p:spPr>
          <a:xfrm>
            <a:off x="198450" y="3930875"/>
            <a:ext cx="40623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Testing Hypothesis 2:</a:t>
            </a:r>
            <a:endParaRPr sz="12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25000"/>
              </a:lnSpc>
              <a:spcBef>
                <a:spcPts val="0"/>
              </a:spcBef>
              <a:spcAft>
                <a:spcPts val="0"/>
              </a:spcAft>
              <a:buClr>
                <a:schemeClr val="dk1"/>
              </a:buClr>
              <a:buSzPts val="1100"/>
              <a:buFont typeface="Arial"/>
              <a:buNone/>
            </a:pPr>
            <a:r>
              <a:rPr lang="en" sz="1200">
                <a:solidFill>
                  <a:srgbClr val="666666"/>
                </a:solidFill>
                <a:latin typeface="Fira Sans Extra Condensed"/>
                <a:ea typeface="Fira Sans Extra Condensed"/>
                <a:cs typeface="Fira Sans Extra Condensed"/>
                <a:sym typeface="Fira Sans Extra Condensed"/>
              </a:rPr>
              <a:t>For prior uncertainty (β = 0.029 [-0.249,  0.308], z = 0.208, p=0.835) on the difference between participants' elicited posterior (at T_0 and T_5) and prior beliefs, </a:t>
            </a:r>
            <a:r>
              <a:rPr lang="en" sz="1200" i="1">
                <a:solidFill>
                  <a:srgbClr val="1E376D"/>
                </a:solidFill>
                <a:latin typeface="Fira Sans Extra Condensed"/>
                <a:ea typeface="Fira Sans Extra Condensed"/>
                <a:cs typeface="Fira Sans Extra Condensed"/>
                <a:sym typeface="Fira Sans Extra Condensed"/>
              </a:rPr>
              <a:t>no significant effect observed</a:t>
            </a:r>
            <a:r>
              <a:rPr lang="en" sz="1200">
                <a:solidFill>
                  <a:srgbClr val="666666"/>
                </a:solidFill>
                <a:latin typeface="Fira Sans Extra Condensed"/>
                <a:ea typeface="Fira Sans Extra Condensed"/>
                <a:cs typeface="Fira Sans Extra Condensed"/>
                <a:sym typeface="Fira Sans Extra Condensed"/>
              </a:rPr>
              <a:t>.</a:t>
            </a:r>
            <a:endParaRPr sz="1200">
              <a:solidFill>
                <a:srgbClr val="666666"/>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61"/>
          <p:cNvSpPr txBox="1">
            <a:spLocks noGrp="1"/>
          </p:cNvSpPr>
          <p:nvPr>
            <p:ph type="title"/>
          </p:nvPr>
        </p:nvSpPr>
        <p:spPr>
          <a:xfrm>
            <a:off x="304950" y="684275"/>
            <a:ext cx="5082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Statistical Findings</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sp>
        <p:nvSpPr>
          <p:cNvPr id="873" name="Google Shape;873;p61"/>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QUANTITATIVE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874" name="Google Shape;874;p61"/>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875" name="Google Shape;875;p61"/>
          <p:cNvSpPr txBox="1">
            <a:spLocks noGrp="1"/>
          </p:cNvSpPr>
          <p:nvPr>
            <p:ph type="title"/>
          </p:nvPr>
        </p:nvSpPr>
        <p:spPr>
          <a:xfrm>
            <a:off x="304950" y="1627200"/>
            <a:ext cx="4009200" cy="1250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Belief Trend</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b="1">
                <a:solidFill>
                  <a:srgbClr val="666666"/>
                </a:solidFill>
                <a:latin typeface="Fira Sans Extra Condensed"/>
                <a:ea typeface="Fira Sans Extra Condensed"/>
                <a:cs typeface="Fira Sans Extra Condensed"/>
                <a:sym typeface="Fira Sans Extra Condensed"/>
              </a:rPr>
              <a:t>Threshold (ɛ = 0.05)</a:t>
            </a:r>
            <a:endParaRPr sz="1200" b="1">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Most individuals showed movement towards prior (⅔ datasets)</a:t>
            </a:r>
            <a:endParaRPr sz="12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3600">
              <a:solidFill>
                <a:srgbClr val="1E376D"/>
              </a:solidFill>
              <a:latin typeface="Fira Sans Extra Condensed Medium"/>
              <a:ea typeface="Fira Sans Extra Condensed Medium"/>
              <a:cs typeface="Fira Sans Extra Condensed Medium"/>
              <a:sym typeface="Fira Sans Extra Condensed Medium"/>
            </a:endParaRPr>
          </a:p>
        </p:txBody>
      </p:sp>
      <p:pic>
        <p:nvPicPr>
          <p:cNvPr id="876" name="Google Shape;876;p61"/>
          <p:cNvPicPr preferRelativeResize="0"/>
          <p:nvPr/>
        </p:nvPicPr>
        <p:blipFill rotWithShape="1">
          <a:blip r:embed="rId3">
            <a:alphaModFix/>
          </a:blip>
          <a:srcRect b="72985"/>
          <a:stretch/>
        </p:blipFill>
        <p:spPr>
          <a:xfrm>
            <a:off x="4768575" y="1470925"/>
            <a:ext cx="3849301" cy="976129"/>
          </a:xfrm>
          <a:prstGeom prst="rect">
            <a:avLst/>
          </a:prstGeom>
          <a:noFill/>
          <a:ln>
            <a:noFill/>
          </a:ln>
        </p:spPr>
      </p:pic>
      <p:pic>
        <p:nvPicPr>
          <p:cNvPr id="877" name="Google Shape;877;p61"/>
          <p:cNvPicPr preferRelativeResize="0"/>
          <p:nvPr/>
        </p:nvPicPr>
        <p:blipFill>
          <a:blip r:embed="rId4">
            <a:alphaModFix/>
          </a:blip>
          <a:stretch>
            <a:fillRect/>
          </a:stretch>
        </p:blipFill>
        <p:spPr>
          <a:xfrm>
            <a:off x="1179576" y="2926080"/>
            <a:ext cx="7406926" cy="1706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04950" y="684275"/>
            <a:ext cx="6170100" cy="7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Fira Sans Extra Condensed Medium"/>
                <a:ea typeface="Fira Sans Extra Condensed Medium"/>
                <a:cs typeface="Fira Sans Extra Condensed Medium"/>
                <a:sym typeface="Fira Sans Extra Condensed Medium"/>
              </a:rPr>
              <a:t>Belief Update </a:t>
            </a:r>
            <a:r>
              <a:rPr lang="en" sz="2400">
                <a:solidFill>
                  <a:srgbClr val="666666"/>
                </a:solidFill>
                <a:latin typeface="Fira Sans Extra Condensed Medium"/>
                <a:ea typeface="Fira Sans Extra Condensed Medium"/>
                <a:cs typeface="Fira Sans Extra Condensed Medium"/>
                <a:sym typeface="Fira Sans Extra Condensed Medium"/>
              </a:rPr>
              <a:t>| </a:t>
            </a:r>
            <a:r>
              <a:rPr lang="en" sz="2400">
                <a:solidFill>
                  <a:srgbClr val="666666"/>
                </a:solidFill>
                <a:latin typeface="Fira Sans Extra Condensed SemiBold"/>
                <a:ea typeface="Fira Sans Extra Condensed SemiBold"/>
                <a:cs typeface="Fira Sans Extra Condensed SemiBold"/>
                <a:sym typeface="Fira Sans Extra Condensed SemiBold"/>
              </a:rPr>
              <a:t>Capturing the belief change</a:t>
            </a:r>
            <a:endParaRPr sz="24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400">
                <a:solidFill>
                  <a:srgbClr val="666666"/>
                </a:solidFill>
                <a:latin typeface="Fira Sans Extra Condensed Medium"/>
                <a:ea typeface="Fira Sans Extra Condensed Medium"/>
                <a:cs typeface="Fira Sans Extra Condensed Medium"/>
                <a:sym typeface="Fira Sans Extra Condensed Medium"/>
              </a:rPr>
              <a:t>Change in beliefs when new evidence is presented.</a:t>
            </a:r>
            <a:r>
              <a:rPr lang="en" sz="2400">
                <a:latin typeface="Fira Sans Extra Condensed Medium"/>
                <a:ea typeface="Fira Sans Extra Condensed Medium"/>
                <a:cs typeface="Fira Sans Extra Condensed Medium"/>
                <a:sym typeface="Fira Sans Extra Condensed Medium"/>
              </a:rPr>
              <a:t> </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1200">
              <a:solidFill>
                <a:srgbClr val="666666"/>
              </a:solidFill>
              <a:latin typeface="Fira Sans Extra Condensed Medium"/>
              <a:ea typeface="Fira Sans Extra Condensed Medium"/>
              <a:cs typeface="Fira Sans Extra Condensed Medium"/>
              <a:sym typeface="Fira Sans Extra Condensed Medium"/>
            </a:endParaRPr>
          </a:p>
        </p:txBody>
      </p:sp>
      <p:sp>
        <p:nvSpPr>
          <p:cNvPr id="98" name="Google Shape;98;p17"/>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MOTIVATION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sp>
        <p:nvSpPr>
          <p:cNvPr id="99" name="Google Shape;99;p17"/>
          <p:cNvSpPr txBox="1">
            <a:spLocks noGrp="1"/>
          </p:cNvSpPr>
          <p:nvPr>
            <p:ph type="title"/>
          </p:nvPr>
        </p:nvSpPr>
        <p:spPr>
          <a:xfrm>
            <a:off x="4276200" y="1623575"/>
            <a:ext cx="3501300" cy="708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000">
                <a:solidFill>
                  <a:srgbClr val="1E376D"/>
                </a:solidFill>
                <a:latin typeface="Fira Sans Extra Condensed Medium"/>
                <a:ea typeface="Fira Sans Extra Condensed Medium"/>
                <a:cs typeface="Fira Sans Extra Condensed Medium"/>
                <a:sym typeface="Fira Sans Extra Condensed Medium"/>
              </a:rPr>
              <a:t>Posterior Beliefs</a:t>
            </a:r>
            <a:endParaRPr sz="20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Clr>
                <a:schemeClr val="dk1"/>
              </a:buClr>
              <a:buSzPct val="78571"/>
              <a:buFont typeface="Arial"/>
              <a:buNone/>
            </a:pPr>
            <a:r>
              <a:rPr lang="en" sz="1400">
                <a:solidFill>
                  <a:srgbClr val="1E376D"/>
                </a:solidFill>
                <a:latin typeface="Fira Sans Extra Condensed"/>
                <a:ea typeface="Fira Sans Extra Condensed"/>
                <a:cs typeface="Fira Sans Extra Condensed"/>
                <a:sym typeface="Fira Sans Extra Condensed"/>
              </a:rPr>
              <a:t>Individual’s new beliefs after evidence shown.</a:t>
            </a:r>
            <a:endParaRPr sz="1400">
              <a:solidFill>
                <a:srgbClr val="1E376D"/>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20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100" name="Google Shape;100;p17"/>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101" name="Google Shape;101;p17"/>
          <p:cNvPicPr preferRelativeResize="0"/>
          <p:nvPr/>
        </p:nvPicPr>
        <p:blipFill>
          <a:blip r:embed="rId3">
            <a:alphaModFix/>
          </a:blip>
          <a:stretch>
            <a:fillRect/>
          </a:stretch>
        </p:blipFill>
        <p:spPr>
          <a:xfrm>
            <a:off x="3369400" y="3393125"/>
            <a:ext cx="1166825" cy="1166825"/>
          </a:xfrm>
          <a:prstGeom prst="rect">
            <a:avLst/>
          </a:prstGeom>
          <a:noFill/>
          <a:ln>
            <a:noFill/>
          </a:ln>
        </p:spPr>
      </p:pic>
      <p:grpSp>
        <p:nvGrpSpPr>
          <p:cNvPr id="102" name="Google Shape;102;p17"/>
          <p:cNvGrpSpPr/>
          <p:nvPr/>
        </p:nvGrpSpPr>
        <p:grpSpPr>
          <a:xfrm>
            <a:off x="1867350" y="2510675"/>
            <a:ext cx="1660500" cy="1129800"/>
            <a:chOff x="3730400" y="2039575"/>
            <a:chExt cx="1660500" cy="1129800"/>
          </a:xfrm>
        </p:grpSpPr>
        <p:sp>
          <p:nvSpPr>
            <p:cNvPr id="103" name="Google Shape;103;p17"/>
            <p:cNvSpPr/>
            <p:nvPr/>
          </p:nvSpPr>
          <p:spPr>
            <a:xfrm>
              <a:off x="3730400" y="2039575"/>
              <a:ext cx="1660500" cy="1129800"/>
            </a:xfrm>
            <a:prstGeom prst="flowChartMagneticTap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p:nvPr/>
          </p:nvSpPr>
          <p:spPr>
            <a:xfrm>
              <a:off x="3859650" y="2164850"/>
              <a:ext cx="1432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Fira Sans Extra Condensed"/>
                  <a:ea typeface="Fira Sans Extra Condensed"/>
                  <a:cs typeface="Fira Sans Extra Condensed"/>
                  <a:sym typeface="Fira Sans Extra Condensed"/>
                </a:rPr>
                <a:t>I am pretty sure in this day &amp; age no gender bias exists</a:t>
              </a:r>
              <a:endParaRPr sz="1200">
                <a:latin typeface="Fira Sans Extra Condensed"/>
                <a:ea typeface="Fira Sans Extra Condensed"/>
                <a:cs typeface="Fira Sans Extra Condensed"/>
                <a:sym typeface="Fira Sans Extra Condensed"/>
              </a:endParaRPr>
            </a:p>
          </p:txBody>
        </p:sp>
      </p:grpSp>
      <p:grpSp>
        <p:nvGrpSpPr>
          <p:cNvPr id="105" name="Google Shape;105;p17"/>
          <p:cNvGrpSpPr/>
          <p:nvPr/>
        </p:nvGrpSpPr>
        <p:grpSpPr>
          <a:xfrm>
            <a:off x="4908500" y="2396975"/>
            <a:ext cx="2236700" cy="2236700"/>
            <a:chOff x="6771550" y="1925875"/>
            <a:chExt cx="2236700" cy="2236700"/>
          </a:xfrm>
        </p:grpSpPr>
        <p:pic>
          <p:nvPicPr>
            <p:cNvPr id="106" name="Google Shape;106;p17"/>
            <p:cNvPicPr preferRelativeResize="0"/>
            <p:nvPr/>
          </p:nvPicPr>
          <p:blipFill>
            <a:blip r:embed="rId4">
              <a:alphaModFix/>
            </a:blip>
            <a:stretch>
              <a:fillRect/>
            </a:stretch>
          </p:blipFill>
          <p:spPr>
            <a:xfrm>
              <a:off x="6771550" y="1925875"/>
              <a:ext cx="2236700" cy="2236700"/>
            </a:xfrm>
            <a:prstGeom prst="rect">
              <a:avLst/>
            </a:prstGeom>
            <a:noFill/>
            <a:ln>
              <a:noFill/>
            </a:ln>
          </p:spPr>
        </p:pic>
        <p:sp>
          <p:nvSpPr>
            <p:cNvPr id="107" name="Google Shape;107;p17"/>
            <p:cNvSpPr txBox="1"/>
            <p:nvPr/>
          </p:nvSpPr>
          <p:spPr>
            <a:xfrm>
              <a:off x="7306550" y="2353200"/>
              <a:ext cx="11667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Fira Sans Extra Condensed"/>
                  <a:ea typeface="Fira Sans Extra Condensed"/>
                  <a:cs typeface="Fira Sans Extra Condensed"/>
                  <a:sym typeface="Fira Sans Extra Condensed"/>
                </a:rPr>
                <a:t>Evidence shows in most professions women are still paid 77 cents on the dollar compared to men.</a:t>
              </a:r>
              <a:endParaRPr sz="1100">
                <a:latin typeface="Fira Sans Extra Condensed"/>
                <a:ea typeface="Fira Sans Extra Condensed"/>
                <a:cs typeface="Fira Sans Extra Condensed"/>
                <a:sym typeface="Fira Sans Extra Condensed"/>
              </a:endParaRPr>
            </a:p>
          </p:txBody>
        </p:sp>
      </p:grpSp>
      <p:grpSp>
        <p:nvGrpSpPr>
          <p:cNvPr id="108" name="Google Shape;108;p17"/>
          <p:cNvGrpSpPr/>
          <p:nvPr/>
        </p:nvGrpSpPr>
        <p:grpSpPr>
          <a:xfrm>
            <a:off x="4415700" y="2548575"/>
            <a:ext cx="1660500" cy="1129800"/>
            <a:chOff x="6263575" y="212650"/>
            <a:chExt cx="1660500" cy="1129800"/>
          </a:xfrm>
        </p:grpSpPr>
        <p:sp>
          <p:nvSpPr>
            <p:cNvPr id="109" name="Google Shape;109;p17"/>
            <p:cNvSpPr/>
            <p:nvPr/>
          </p:nvSpPr>
          <p:spPr>
            <a:xfrm flipH="1">
              <a:off x="6263575" y="212650"/>
              <a:ext cx="1660500" cy="1129800"/>
            </a:xfrm>
            <a:prstGeom prst="flowChartMagneticTap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txBox="1"/>
            <p:nvPr/>
          </p:nvSpPr>
          <p:spPr>
            <a:xfrm>
              <a:off x="6392825" y="337925"/>
              <a:ext cx="1432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Fira Sans Extra Condensed"/>
                  <a:ea typeface="Fira Sans Extra Condensed"/>
                  <a:cs typeface="Fira Sans Extra Condensed"/>
                  <a:sym typeface="Fira Sans Extra Condensed"/>
                </a:rPr>
                <a:t>Ah, I see, we need to work a lot more to mitigate gender bias.</a:t>
              </a:r>
              <a:endParaRPr sz="1200">
                <a:latin typeface="Fira Sans Extra Condensed"/>
                <a:ea typeface="Fira Sans Extra Condensed"/>
                <a:cs typeface="Fira Sans Extra Condensed"/>
                <a:sym typeface="Fira Sans Extra Condensed"/>
              </a:endParaRPr>
            </a:p>
          </p:txBody>
        </p:sp>
      </p:grpSp>
      <p:sp>
        <p:nvSpPr>
          <p:cNvPr id="111" name="Google Shape;111;p17"/>
          <p:cNvSpPr txBox="1"/>
          <p:nvPr/>
        </p:nvSpPr>
        <p:spPr>
          <a:xfrm>
            <a:off x="260600" y="3678375"/>
            <a:ext cx="3000000" cy="70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000">
                <a:solidFill>
                  <a:srgbClr val="1E376D"/>
                </a:solidFill>
                <a:latin typeface="Fira Sans Extra Condensed Medium"/>
                <a:ea typeface="Fira Sans Extra Condensed Medium"/>
                <a:cs typeface="Fira Sans Extra Condensed Medium"/>
                <a:sym typeface="Fira Sans Extra Condensed Medium"/>
              </a:rPr>
              <a:t>Prior Beliefs</a:t>
            </a:r>
            <a:endParaRPr sz="2000">
              <a:solidFill>
                <a:srgbClr val="1E376D"/>
              </a:solidFill>
              <a:latin typeface="Fira Sans Extra Condensed Medium"/>
              <a:ea typeface="Fira Sans Extra Condensed Medium"/>
              <a:cs typeface="Fira Sans Extra Condensed Medium"/>
              <a:sym typeface="Fira Sans Extra Condensed Medium"/>
            </a:endParaRPr>
          </a:p>
          <a:p>
            <a:pPr marL="0" lvl="0" indent="0" algn="r" rtl="0">
              <a:spcBef>
                <a:spcPts val="0"/>
              </a:spcBef>
              <a:spcAft>
                <a:spcPts val="0"/>
              </a:spcAft>
              <a:buNone/>
            </a:pPr>
            <a:r>
              <a:rPr lang="en">
                <a:solidFill>
                  <a:srgbClr val="1E376D"/>
                </a:solidFill>
                <a:latin typeface="Fira Sans Extra Condensed"/>
                <a:ea typeface="Fira Sans Extra Condensed"/>
                <a:cs typeface="Fira Sans Extra Condensed"/>
                <a:sym typeface="Fira Sans Extra Condensed"/>
              </a:rPr>
              <a:t>Individual’s pre-existing beliefs.</a:t>
            </a:r>
            <a:endParaRPr>
              <a:solidFill>
                <a:srgbClr val="1E376D"/>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62"/>
          <p:cNvSpPr txBox="1">
            <a:spLocks noGrp="1"/>
          </p:cNvSpPr>
          <p:nvPr>
            <p:ph type="title"/>
          </p:nvPr>
        </p:nvSpPr>
        <p:spPr>
          <a:xfrm>
            <a:off x="304950" y="684275"/>
            <a:ext cx="5082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Statistical Findings</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sp>
        <p:nvSpPr>
          <p:cNvPr id="883" name="Google Shape;883;p62"/>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QUANTITATIVE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884" name="Google Shape;884;p62"/>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885" name="Google Shape;885;p62"/>
          <p:cNvSpPr txBox="1">
            <a:spLocks noGrp="1"/>
          </p:cNvSpPr>
          <p:nvPr>
            <p:ph type="title"/>
          </p:nvPr>
        </p:nvSpPr>
        <p:spPr>
          <a:xfrm>
            <a:off x="304950" y="1627200"/>
            <a:ext cx="4009200" cy="1250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Belief Trend</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b="1">
                <a:solidFill>
                  <a:srgbClr val="666666"/>
                </a:solidFill>
                <a:latin typeface="Fira Sans Extra Condensed"/>
                <a:ea typeface="Fira Sans Extra Condensed"/>
                <a:cs typeface="Fira Sans Extra Condensed"/>
                <a:sym typeface="Fira Sans Extra Condensed"/>
              </a:rPr>
              <a:t>Threshold (ɛ = 0.05)</a:t>
            </a:r>
            <a:endParaRPr sz="1200" b="1">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Most individuals showed movement towards prior (⅔ datasets)</a:t>
            </a:r>
            <a:endParaRPr sz="12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3600">
              <a:solidFill>
                <a:srgbClr val="1E376D"/>
              </a:solidFill>
              <a:latin typeface="Fira Sans Extra Condensed Medium"/>
              <a:ea typeface="Fira Sans Extra Condensed Medium"/>
              <a:cs typeface="Fira Sans Extra Condensed Medium"/>
              <a:sym typeface="Fira Sans Extra Condensed Medium"/>
            </a:endParaRPr>
          </a:p>
        </p:txBody>
      </p:sp>
      <p:pic>
        <p:nvPicPr>
          <p:cNvPr id="886" name="Google Shape;886;p62"/>
          <p:cNvPicPr preferRelativeResize="0"/>
          <p:nvPr/>
        </p:nvPicPr>
        <p:blipFill rotWithShape="1">
          <a:blip r:embed="rId3">
            <a:alphaModFix/>
          </a:blip>
          <a:srcRect b="72985"/>
          <a:stretch/>
        </p:blipFill>
        <p:spPr>
          <a:xfrm>
            <a:off x="4768575" y="1470925"/>
            <a:ext cx="3849301" cy="976129"/>
          </a:xfrm>
          <a:prstGeom prst="rect">
            <a:avLst/>
          </a:prstGeom>
          <a:noFill/>
          <a:ln>
            <a:noFill/>
          </a:ln>
        </p:spPr>
      </p:pic>
      <p:pic>
        <p:nvPicPr>
          <p:cNvPr id="887" name="Google Shape;887;p62"/>
          <p:cNvPicPr preferRelativeResize="0"/>
          <p:nvPr/>
        </p:nvPicPr>
        <p:blipFill>
          <a:blip r:embed="rId4">
            <a:alphaModFix/>
          </a:blip>
          <a:stretch>
            <a:fillRect/>
          </a:stretch>
        </p:blipFill>
        <p:spPr>
          <a:xfrm>
            <a:off x="1179576" y="2926080"/>
            <a:ext cx="7406638" cy="172204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3"/>
          <p:cNvSpPr txBox="1">
            <a:spLocks noGrp="1"/>
          </p:cNvSpPr>
          <p:nvPr>
            <p:ph type="title"/>
          </p:nvPr>
        </p:nvSpPr>
        <p:spPr>
          <a:xfrm>
            <a:off x="304950" y="684275"/>
            <a:ext cx="5082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Statistical Findings</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sp>
        <p:nvSpPr>
          <p:cNvPr id="893" name="Google Shape;893;p63"/>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QUANTITATIVE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894" name="Google Shape;894;p63"/>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895" name="Google Shape;895;p63"/>
          <p:cNvSpPr txBox="1">
            <a:spLocks noGrp="1"/>
          </p:cNvSpPr>
          <p:nvPr>
            <p:ph type="title"/>
          </p:nvPr>
        </p:nvSpPr>
        <p:spPr>
          <a:xfrm>
            <a:off x="304950" y="1627200"/>
            <a:ext cx="4009200" cy="1250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Belief Trend</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b="1">
                <a:solidFill>
                  <a:srgbClr val="666666"/>
                </a:solidFill>
                <a:latin typeface="Fira Sans Extra Condensed"/>
                <a:ea typeface="Fira Sans Extra Condensed"/>
                <a:cs typeface="Fira Sans Extra Condensed"/>
                <a:sym typeface="Fira Sans Extra Condensed"/>
              </a:rPr>
              <a:t>Threshold (ɛ = 0.05)</a:t>
            </a:r>
            <a:endParaRPr sz="1200" b="1">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Most individuals showed movement towards prior (⅔ datasets)</a:t>
            </a:r>
            <a:endParaRPr sz="12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3600">
              <a:solidFill>
                <a:srgbClr val="1E376D"/>
              </a:solidFill>
              <a:latin typeface="Fira Sans Extra Condensed Medium"/>
              <a:ea typeface="Fira Sans Extra Condensed Medium"/>
              <a:cs typeface="Fira Sans Extra Condensed Medium"/>
              <a:sym typeface="Fira Sans Extra Condensed Medium"/>
            </a:endParaRPr>
          </a:p>
        </p:txBody>
      </p:sp>
      <p:pic>
        <p:nvPicPr>
          <p:cNvPr id="896" name="Google Shape;896;p63"/>
          <p:cNvPicPr preferRelativeResize="0"/>
          <p:nvPr/>
        </p:nvPicPr>
        <p:blipFill rotWithShape="1">
          <a:blip r:embed="rId3">
            <a:alphaModFix/>
          </a:blip>
          <a:srcRect b="72985"/>
          <a:stretch/>
        </p:blipFill>
        <p:spPr>
          <a:xfrm>
            <a:off x="4768575" y="1470925"/>
            <a:ext cx="3849301" cy="976129"/>
          </a:xfrm>
          <a:prstGeom prst="rect">
            <a:avLst/>
          </a:prstGeom>
          <a:noFill/>
          <a:ln>
            <a:noFill/>
          </a:ln>
        </p:spPr>
      </p:pic>
      <p:pic>
        <p:nvPicPr>
          <p:cNvPr id="897" name="Google Shape;897;p63"/>
          <p:cNvPicPr preferRelativeResize="0"/>
          <p:nvPr/>
        </p:nvPicPr>
        <p:blipFill>
          <a:blip r:embed="rId4">
            <a:alphaModFix/>
          </a:blip>
          <a:stretch>
            <a:fillRect/>
          </a:stretch>
        </p:blipFill>
        <p:spPr>
          <a:xfrm>
            <a:off x="1177875" y="2929225"/>
            <a:ext cx="7406642" cy="177431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4"/>
          <p:cNvSpPr txBox="1">
            <a:spLocks noGrp="1"/>
          </p:cNvSpPr>
          <p:nvPr>
            <p:ph type="title"/>
          </p:nvPr>
        </p:nvSpPr>
        <p:spPr>
          <a:xfrm>
            <a:off x="304950" y="684275"/>
            <a:ext cx="5082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Fira Sans Extra Condensed Medium"/>
                <a:ea typeface="Fira Sans Extra Condensed Medium"/>
                <a:cs typeface="Fira Sans Extra Condensed Medium"/>
                <a:sym typeface="Fira Sans Extra Condensed Medium"/>
              </a:rPr>
              <a:t>Statistical Findings</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3600">
              <a:solidFill>
                <a:srgbClr val="666666"/>
              </a:solidFill>
              <a:latin typeface="Fira Sans Extra Condensed Medium"/>
              <a:ea typeface="Fira Sans Extra Condensed Medium"/>
              <a:cs typeface="Fira Sans Extra Condensed Medium"/>
              <a:sym typeface="Fira Sans Extra Condensed Medium"/>
            </a:endParaRPr>
          </a:p>
        </p:txBody>
      </p:sp>
      <p:sp>
        <p:nvSpPr>
          <p:cNvPr id="903" name="Google Shape;903;p64"/>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QUANTITATIVE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904" name="Google Shape;904;p64"/>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905" name="Google Shape;905;p64"/>
          <p:cNvSpPr txBox="1">
            <a:spLocks noGrp="1"/>
          </p:cNvSpPr>
          <p:nvPr>
            <p:ph type="title"/>
          </p:nvPr>
        </p:nvSpPr>
        <p:spPr>
          <a:xfrm>
            <a:off x="304950" y="1575875"/>
            <a:ext cx="3849300" cy="141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Alternative </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Formulations</a:t>
            </a:r>
            <a:endParaRPr sz="36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3600">
              <a:solidFill>
                <a:srgbClr val="1E376D"/>
              </a:solidFill>
              <a:latin typeface="Fira Sans Extra Condensed Medium"/>
              <a:ea typeface="Fira Sans Extra Condensed Medium"/>
              <a:cs typeface="Fira Sans Extra Condensed Medium"/>
              <a:sym typeface="Fira Sans Extra Condensed Medium"/>
            </a:endParaRPr>
          </a:p>
        </p:txBody>
      </p:sp>
      <p:pic>
        <p:nvPicPr>
          <p:cNvPr id="906" name="Google Shape;906;p64"/>
          <p:cNvPicPr preferRelativeResize="0"/>
          <p:nvPr/>
        </p:nvPicPr>
        <p:blipFill rotWithShape="1">
          <a:blip r:embed="rId3">
            <a:alphaModFix/>
          </a:blip>
          <a:srcRect t="34098" b="41510"/>
          <a:stretch/>
        </p:blipFill>
        <p:spPr>
          <a:xfrm>
            <a:off x="4677498" y="2337400"/>
            <a:ext cx="3894052" cy="891599"/>
          </a:xfrm>
          <a:prstGeom prst="rect">
            <a:avLst/>
          </a:prstGeom>
          <a:noFill/>
          <a:ln>
            <a:noFill/>
          </a:ln>
        </p:spPr>
      </p:pic>
      <p:pic>
        <p:nvPicPr>
          <p:cNvPr id="907" name="Google Shape;907;p64"/>
          <p:cNvPicPr preferRelativeResize="0"/>
          <p:nvPr/>
        </p:nvPicPr>
        <p:blipFill rotWithShape="1">
          <a:blip r:embed="rId3">
            <a:alphaModFix/>
          </a:blip>
          <a:srcRect t="67142" r="3623" b="8204"/>
          <a:stretch/>
        </p:blipFill>
        <p:spPr>
          <a:xfrm>
            <a:off x="4677500" y="3944800"/>
            <a:ext cx="3849301" cy="924356"/>
          </a:xfrm>
          <a:prstGeom prst="rect">
            <a:avLst/>
          </a:prstGeom>
          <a:noFill/>
          <a:ln>
            <a:noFill/>
          </a:ln>
        </p:spPr>
      </p:pic>
      <p:sp>
        <p:nvSpPr>
          <p:cNvPr id="908" name="Google Shape;908;p64"/>
          <p:cNvSpPr txBox="1">
            <a:spLocks noGrp="1"/>
          </p:cNvSpPr>
          <p:nvPr>
            <p:ph type="title"/>
          </p:nvPr>
        </p:nvSpPr>
        <p:spPr>
          <a:xfrm>
            <a:off x="304950" y="31574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Threshold (ɛ = 0.1):</a:t>
            </a:r>
            <a:endParaRPr sz="12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a:ea typeface="Fira Sans Extra Condensed"/>
                <a:cs typeface="Fira Sans Extra Condensed"/>
                <a:sym typeface="Fira Sans Extra Condensed"/>
              </a:rPr>
              <a:t>Most individuals maintained their beliefs (50% more than for </a:t>
            </a: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ɛ = 0.05</a:t>
            </a:r>
            <a:r>
              <a:rPr lang="en" sz="1200">
                <a:solidFill>
                  <a:srgbClr val="666666"/>
                </a:solidFill>
                <a:latin typeface="Fira Sans Extra Condensed"/>
                <a:ea typeface="Fira Sans Extra Condensed"/>
                <a:cs typeface="Fira Sans Extra Condensed"/>
                <a:sym typeface="Fira Sans Extra Condensed"/>
              </a:rPr>
              <a:t>)</a:t>
            </a: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3600">
              <a:solidFill>
                <a:srgbClr val="1E376D"/>
              </a:solidFill>
              <a:latin typeface="Fira Sans Extra Condensed Medium"/>
              <a:ea typeface="Fira Sans Extra Condensed Medium"/>
              <a:cs typeface="Fira Sans Extra Condensed Medium"/>
              <a:sym typeface="Fira Sans Extra Condensed Medium"/>
            </a:endParaRPr>
          </a:p>
        </p:txBody>
      </p:sp>
      <p:sp>
        <p:nvSpPr>
          <p:cNvPr id="909" name="Google Shape;909;p64"/>
          <p:cNvSpPr txBox="1">
            <a:spLocks noGrp="1"/>
          </p:cNvSpPr>
          <p:nvPr>
            <p:ph type="title"/>
          </p:nvPr>
        </p:nvSpPr>
        <p:spPr>
          <a:xfrm>
            <a:off x="267450" y="4049075"/>
            <a:ext cx="3849300" cy="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T5 is within Uncertainty of T0</a:t>
            </a:r>
            <a:endParaRPr sz="12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a:ea typeface="Fira Sans Extra Condensed"/>
                <a:cs typeface="Fira Sans Extra Condensed"/>
                <a:sym typeface="Fira Sans Extra Condensed"/>
              </a:rPr>
              <a:t>Almost 70% responses show belief maintenance.</a:t>
            </a: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1200">
              <a:solidFill>
                <a:srgbClr val="666666"/>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913"/>
        <p:cNvGrpSpPr/>
        <p:nvPr/>
      </p:nvGrpSpPr>
      <p:grpSpPr>
        <a:xfrm>
          <a:off x="0" y="0"/>
          <a:ext cx="0" cy="0"/>
          <a:chOff x="0" y="0"/>
          <a:chExt cx="0" cy="0"/>
        </a:xfrm>
      </p:grpSpPr>
      <p:sp>
        <p:nvSpPr>
          <p:cNvPr id="914" name="Google Shape;914;p65"/>
          <p:cNvSpPr txBox="1">
            <a:spLocks noGrp="1"/>
          </p:cNvSpPr>
          <p:nvPr>
            <p:ph type="ctrTitle"/>
          </p:nvPr>
        </p:nvSpPr>
        <p:spPr>
          <a:xfrm>
            <a:off x="3358875" y="1502450"/>
            <a:ext cx="20112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ANALYSIS</a:t>
            </a: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915" name="Google Shape;915;p65"/>
          <p:cNvSpPr txBox="1">
            <a:spLocks noGrp="1"/>
          </p:cNvSpPr>
          <p:nvPr>
            <p:ph type="subTitle" idx="1"/>
          </p:nvPr>
        </p:nvSpPr>
        <p:spPr>
          <a:xfrm>
            <a:off x="5556325" y="1502450"/>
            <a:ext cx="3231300" cy="1636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800">
                <a:solidFill>
                  <a:srgbClr val="666666"/>
                </a:solidFill>
                <a:latin typeface="Fira Sans Extra Condensed Medium"/>
                <a:ea typeface="Fira Sans Extra Condensed Medium"/>
                <a:cs typeface="Fira Sans Extra Condensed Medium"/>
                <a:sym typeface="Fira Sans Extra Condensed Medium"/>
              </a:rPr>
              <a:t>Analysis 1</a:t>
            </a:r>
            <a:endParaRPr sz="18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r>
              <a:rPr lang="en" sz="3600">
                <a:solidFill>
                  <a:srgbClr val="1E376D"/>
                </a:solidFill>
                <a:latin typeface="Fira Sans Extra Condensed Medium"/>
                <a:ea typeface="Fira Sans Extra Condensed Medium"/>
                <a:cs typeface="Fira Sans Extra Condensed Medium"/>
                <a:sym typeface="Fira Sans Extra Condensed Medium"/>
              </a:rPr>
              <a:t>Quantitative Analysis</a:t>
            </a:r>
            <a:endParaRPr sz="3600" baseline="300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916" name="Google Shape;916;p65"/>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917" name="Google Shape;917;p65"/>
          <p:cNvSpPr txBox="1">
            <a:spLocks noGrp="1"/>
          </p:cNvSpPr>
          <p:nvPr>
            <p:ph type="ctrTitle"/>
          </p:nvPr>
        </p:nvSpPr>
        <p:spPr>
          <a:xfrm>
            <a:off x="379425" y="22644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Clr>
                <a:schemeClr val="dk1"/>
              </a:buClr>
              <a:buSzPct val="68750"/>
              <a:buFont typeface="Arial"/>
              <a:buNone/>
            </a:pPr>
            <a:r>
              <a:rPr lang="en" sz="1600">
                <a:solidFill>
                  <a:srgbClr val="434343"/>
                </a:solidFill>
                <a:latin typeface="Fira Sans Extra Condensed SemiBold"/>
                <a:ea typeface="Fira Sans Extra Condensed SemiBold"/>
                <a:cs typeface="Fira Sans Extra Condensed SemiBold"/>
                <a:sym typeface="Fira Sans Extra Condensed SemiBold"/>
              </a:rPr>
              <a:t>We analyzed participant data to identify if there were  statistically </a:t>
            </a:r>
            <a:r>
              <a:rPr lang="en" sz="1600">
                <a:solidFill>
                  <a:srgbClr val="1E376D"/>
                </a:solidFill>
                <a:latin typeface="Fira Sans Extra Condensed SemiBold"/>
                <a:ea typeface="Fira Sans Extra Condensed SemiBold"/>
                <a:cs typeface="Fira Sans Extra Condensed SemiBold"/>
                <a:sym typeface="Fira Sans Extra Condensed SemiBold"/>
              </a:rPr>
              <a:t>significant signs</a:t>
            </a:r>
            <a:r>
              <a:rPr lang="en" sz="1600">
                <a:solidFill>
                  <a:srgbClr val="434343"/>
                </a:solidFill>
                <a:latin typeface="Fira Sans Extra Condensed SemiBold"/>
                <a:ea typeface="Fira Sans Extra Condensed SemiBold"/>
                <a:cs typeface="Fira Sans Extra Condensed SemiBold"/>
                <a:sym typeface="Fira Sans Extra Condensed SemiBold"/>
              </a:rPr>
              <a:t> of belief ‘decay’. </a:t>
            </a: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918" name="Google Shape;918;p65"/>
          <p:cNvSpPr txBox="1">
            <a:spLocks noGrp="1"/>
          </p:cNvSpPr>
          <p:nvPr>
            <p:ph type="ctrTitle"/>
          </p:nvPr>
        </p:nvSpPr>
        <p:spPr>
          <a:xfrm>
            <a:off x="379425" y="32660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Clr>
                <a:schemeClr val="dk1"/>
              </a:buClr>
              <a:buSzPct val="68750"/>
              <a:buFont typeface="Arial"/>
              <a:buNone/>
            </a:pPr>
            <a:r>
              <a:rPr lang="en" sz="1600">
                <a:solidFill>
                  <a:srgbClr val="B7B7B7"/>
                </a:solidFill>
                <a:latin typeface="Fira Sans Extra Condensed SemiBold"/>
                <a:ea typeface="Fira Sans Extra Condensed SemiBold"/>
                <a:cs typeface="Fira Sans Extra Condensed SemiBold"/>
                <a:sym typeface="Fira Sans Extra Condensed SemiBold"/>
              </a:rPr>
              <a:t>We also qualitatively analyzed participant responses for hidden trends. </a:t>
            </a: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Medium"/>
              <a:ea typeface="Fira Sans Extra Condensed Medium"/>
              <a:cs typeface="Fira Sans Extra Condensed Medium"/>
              <a:sym typeface="Fira Sans Extra Condensed Medium"/>
            </a:endParaRPr>
          </a:p>
        </p:txBody>
      </p:sp>
      <p:sp>
        <p:nvSpPr>
          <p:cNvPr id="919" name="Google Shape;919;p65"/>
          <p:cNvSpPr txBox="1">
            <a:spLocks noGrp="1"/>
          </p:cNvSpPr>
          <p:nvPr>
            <p:ph type="title" idx="4294967295"/>
          </p:nvPr>
        </p:nvSpPr>
        <p:spPr>
          <a:xfrm>
            <a:off x="5556325" y="3087975"/>
            <a:ext cx="3231300" cy="1493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rgbClr val="1E376D"/>
                </a:solidFill>
                <a:latin typeface="Fira Sans Extra Condensed SemiBold"/>
                <a:ea typeface="Fira Sans Extra Condensed SemiBold"/>
                <a:cs typeface="Fira Sans Extra Condensed SemiBold"/>
                <a:sym typeface="Fira Sans Extra Condensed SemiBold"/>
              </a:rPr>
              <a:t>Findings</a:t>
            </a:r>
            <a:endParaRPr sz="1400">
              <a:solidFill>
                <a:srgbClr val="1E376D"/>
              </a:solidFill>
              <a:latin typeface="Fira Sans Extra Condensed SemiBold"/>
              <a:ea typeface="Fira Sans Extra Condensed SemiBold"/>
              <a:cs typeface="Fira Sans Extra Condensed SemiBold"/>
              <a:sym typeface="Fira Sans Extra Condensed SemiBold"/>
            </a:endParaRPr>
          </a:p>
          <a:p>
            <a:pPr marL="0" lvl="0" indent="0" algn="l" rtl="0">
              <a:lnSpc>
                <a:spcPct val="115000"/>
              </a:lnSpc>
              <a:spcBef>
                <a:spcPts val="0"/>
              </a:spcBef>
              <a:spcAft>
                <a:spcPts val="0"/>
              </a:spcAft>
              <a:buClr>
                <a:schemeClr val="dk1"/>
              </a:buClr>
              <a:buSzPts val="1100"/>
              <a:buFont typeface="Arial"/>
              <a:buNone/>
            </a:pPr>
            <a:r>
              <a:rPr lang="en" sz="1200">
                <a:solidFill>
                  <a:srgbClr val="1E376D"/>
                </a:solidFill>
                <a:latin typeface="Fira Sans Extra Condensed"/>
                <a:ea typeface="Fira Sans Extra Condensed"/>
                <a:cs typeface="Fira Sans Extra Condensed"/>
                <a:sym typeface="Fira Sans Extra Condensed"/>
              </a:rPr>
              <a:t>We found no evidence to suggest systematic belief decay</a:t>
            </a:r>
            <a:endParaRPr sz="1200">
              <a:solidFill>
                <a:srgbClr val="1E376D"/>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923"/>
        <p:cNvGrpSpPr/>
        <p:nvPr/>
      </p:nvGrpSpPr>
      <p:grpSpPr>
        <a:xfrm>
          <a:off x="0" y="0"/>
          <a:ext cx="0" cy="0"/>
          <a:chOff x="0" y="0"/>
          <a:chExt cx="0" cy="0"/>
        </a:xfrm>
      </p:grpSpPr>
      <p:sp>
        <p:nvSpPr>
          <p:cNvPr id="924" name="Google Shape;924;p66"/>
          <p:cNvSpPr txBox="1">
            <a:spLocks noGrp="1"/>
          </p:cNvSpPr>
          <p:nvPr>
            <p:ph type="ctrTitle"/>
          </p:nvPr>
        </p:nvSpPr>
        <p:spPr>
          <a:xfrm>
            <a:off x="3358875" y="1502450"/>
            <a:ext cx="20112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ANALYSIS</a:t>
            </a: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925" name="Google Shape;925;p66"/>
          <p:cNvSpPr txBox="1">
            <a:spLocks noGrp="1"/>
          </p:cNvSpPr>
          <p:nvPr>
            <p:ph type="subTitle" idx="1"/>
          </p:nvPr>
        </p:nvSpPr>
        <p:spPr>
          <a:xfrm>
            <a:off x="5556325" y="1502450"/>
            <a:ext cx="3231300" cy="19551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800">
                <a:solidFill>
                  <a:srgbClr val="666666"/>
                </a:solidFill>
                <a:latin typeface="Fira Sans Extra Condensed Medium"/>
                <a:ea typeface="Fira Sans Extra Condensed Medium"/>
                <a:cs typeface="Fira Sans Extra Condensed Medium"/>
                <a:sym typeface="Fira Sans Extra Condensed Medium"/>
              </a:rPr>
              <a:t>Analysis 2</a:t>
            </a:r>
            <a:endParaRPr sz="18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r>
              <a:rPr lang="en" sz="3600">
                <a:solidFill>
                  <a:srgbClr val="1E376D"/>
                </a:solidFill>
                <a:latin typeface="Fira Sans Extra Condensed Medium"/>
                <a:ea typeface="Fira Sans Extra Condensed Medium"/>
                <a:cs typeface="Fira Sans Extra Condensed Medium"/>
                <a:sym typeface="Fira Sans Extra Condensed Medium"/>
              </a:rPr>
              <a:t>Qualitative Analysis</a:t>
            </a:r>
            <a:endParaRPr sz="3600" baseline="300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926" name="Google Shape;926;p66"/>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927" name="Google Shape;927;p66"/>
          <p:cNvSpPr txBox="1">
            <a:spLocks noGrp="1"/>
          </p:cNvSpPr>
          <p:nvPr>
            <p:ph type="ctrTitle"/>
          </p:nvPr>
        </p:nvSpPr>
        <p:spPr>
          <a:xfrm>
            <a:off x="379425" y="22644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Clr>
                <a:schemeClr val="dk1"/>
              </a:buClr>
              <a:buSzPct val="68750"/>
              <a:buFont typeface="Arial"/>
              <a:buNone/>
            </a:pPr>
            <a:r>
              <a:rPr lang="en" sz="1600">
                <a:solidFill>
                  <a:srgbClr val="CCCCCC"/>
                </a:solidFill>
                <a:latin typeface="Fira Sans Extra Condensed SemiBold"/>
                <a:ea typeface="Fira Sans Extra Condensed SemiBold"/>
                <a:cs typeface="Fira Sans Extra Condensed SemiBold"/>
                <a:sym typeface="Fira Sans Extra Condensed SemiBold"/>
              </a:rPr>
              <a:t>We analyzed participant data to identify if there were  statistically significant signs of belief ‘decay’. </a:t>
            </a:r>
            <a:endParaRPr sz="1600">
              <a:solidFill>
                <a:srgbClr val="CCCCCC"/>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CCCCCC"/>
              </a:solidFill>
              <a:latin typeface="Fira Sans Extra Condensed SemiBold"/>
              <a:ea typeface="Fira Sans Extra Condensed SemiBold"/>
              <a:cs typeface="Fira Sans Extra Condensed SemiBold"/>
              <a:sym typeface="Fira Sans Extra Condensed SemiBold"/>
            </a:endParaRPr>
          </a:p>
        </p:txBody>
      </p:sp>
      <p:sp>
        <p:nvSpPr>
          <p:cNvPr id="928" name="Google Shape;928;p66"/>
          <p:cNvSpPr txBox="1">
            <a:spLocks noGrp="1"/>
          </p:cNvSpPr>
          <p:nvPr>
            <p:ph type="ctrTitle"/>
          </p:nvPr>
        </p:nvSpPr>
        <p:spPr>
          <a:xfrm>
            <a:off x="379425" y="32660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Clr>
                <a:schemeClr val="dk1"/>
              </a:buClr>
              <a:buSzPct val="68750"/>
              <a:buFont typeface="Arial"/>
              <a:buNone/>
            </a:pPr>
            <a:r>
              <a:rPr lang="en" sz="1600">
                <a:solidFill>
                  <a:srgbClr val="434343"/>
                </a:solidFill>
                <a:latin typeface="Fira Sans Extra Condensed SemiBold"/>
                <a:ea typeface="Fira Sans Extra Condensed SemiBold"/>
                <a:cs typeface="Fira Sans Extra Condensed SemiBold"/>
                <a:sym typeface="Fira Sans Extra Condensed SemiBold"/>
              </a:rPr>
              <a:t>We also qualitatively analyzed </a:t>
            </a:r>
            <a:r>
              <a:rPr lang="en" sz="1600">
                <a:solidFill>
                  <a:srgbClr val="1E376D"/>
                </a:solidFill>
                <a:latin typeface="Fira Sans Extra Condensed SemiBold"/>
                <a:ea typeface="Fira Sans Extra Condensed SemiBold"/>
                <a:cs typeface="Fira Sans Extra Condensed SemiBold"/>
                <a:sym typeface="Fira Sans Extra Condensed SemiBold"/>
              </a:rPr>
              <a:t>participant responses</a:t>
            </a:r>
            <a:r>
              <a:rPr lang="en" sz="1600">
                <a:solidFill>
                  <a:srgbClr val="434343"/>
                </a:solidFill>
                <a:latin typeface="Fira Sans Extra Condensed SemiBold"/>
                <a:ea typeface="Fira Sans Extra Condensed SemiBold"/>
                <a:cs typeface="Fira Sans Extra Condensed SemiBold"/>
                <a:sym typeface="Fira Sans Extra Condensed SemiBold"/>
              </a:rPr>
              <a:t> for hidden trends. </a:t>
            </a: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Clr>
                <a:schemeClr val="dk1"/>
              </a:buClr>
              <a:buSzPct val="68750"/>
              <a:buFont typeface="Arial"/>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932"/>
        <p:cNvGrpSpPr/>
        <p:nvPr/>
      </p:nvGrpSpPr>
      <p:grpSpPr>
        <a:xfrm>
          <a:off x="0" y="0"/>
          <a:ext cx="0" cy="0"/>
          <a:chOff x="0" y="0"/>
          <a:chExt cx="0" cy="0"/>
        </a:xfrm>
      </p:grpSpPr>
      <p:sp>
        <p:nvSpPr>
          <p:cNvPr id="933" name="Google Shape;933;p67"/>
          <p:cNvSpPr txBox="1">
            <a:spLocks noGrp="1"/>
          </p:cNvSpPr>
          <p:nvPr>
            <p:ph type="ctrTitle"/>
          </p:nvPr>
        </p:nvSpPr>
        <p:spPr>
          <a:xfrm>
            <a:off x="3358875" y="1502450"/>
            <a:ext cx="20112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ANALYSIS</a:t>
            </a: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934" name="Google Shape;934;p67"/>
          <p:cNvSpPr txBox="1">
            <a:spLocks noGrp="1"/>
          </p:cNvSpPr>
          <p:nvPr>
            <p:ph type="subTitle" idx="1"/>
          </p:nvPr>
        </p:nvSpPr>
        <p:spPr>
          <a:xfrm>
            <a:off x="5556325" y="1502450"/>
            <a:ext cx="3231300" cy="1585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800">
                <a:solidFill>
                  <a:srgbClr val="666666"/>
                </a:solidFill>
                <a:latin typeface="Fira Sans Extra Condensed Medium"/>
                <a:ea typeface="Fira Sans Extra Condensed Medium"/>
                <a:cs typeface="Fira Sans Extra Condensed Medium"/>
                <a:sym typeface="Fira Sans Extra Condensed Medium"/>
              </a:rPr>
              <a:t>Analysis 2</a:t>
            </a:r>
            <a:endParaRPr sz="18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r>
              <a:rPr lang="en" sz="3600">
                <a:solidFill>
                  <a:srgbClr val="1E376D"/>
                </a:solidFill>
                <a:latin typeface="Fira Sans Extra Condensed Medium"/>
                <a:ea typeface="Fira Sans Extra Condensed Medium"/>
                <a:cs typeface="Fira Sans Extra Condensed Medium"/>
                <a:sym typeface="Fira Sans Extra Condensed Medium"/>
              </a:rPr>
              <a:t>Qualitative Analysis</a:t>
            </a:r>
            <a:endParaRPr sz="3600" baseline="300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935" name="Google Shape;935;p67"/>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936" name="Google Shape;936;p67"/>
          <p:cNvSpPr txBox="1">
            <a:spLocks noGrp="1"/>
          </p:cNvSpPr>
          <p:nvPr>
            <p:ph type="ctrTitle"/>
          </p:nvPr>
        </p:nvSpPr>
        <p:spPr>
          <a:xfrm>
            <a:off x="379425" y="22644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r>
              <a:rPr lang="en" sz="1600">
                <a:solidFill>
                  <a:srgbClr val="B7B7B7"/>
                </a:solidFill>
                <a:latin typeface="Fira Sans Extra Condensed SemiBold"/>
                <a:ea typeface="Fira Sans Extra Condensed SemiBold"/>
                <a:cs typeface="Fira Sans Extra Condensed SemiBold"/>
                <a:sym typeface="Fira Sans Extra Condensed SemiBold"/>
              </a:rPr>
              <a:t>We analyzed participant data to observe statistically significant signs of belief ‘decay’. </a:t>
            </a: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937" name="Google Shape;937;p67"/>
          <p:cNvSpPr txBox="1">
            <a:spLocks noGrp="1"/>
          </p:cNvSpPr>
          <p:nvPr>
            <p:ph type="ctrTitle"/>
          </p:nvPr>
        </p:nvSpPr>
        <p:spPr>
          <a:xfrm>
            <a:off x="379425" y="32660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r>
              <a:rPr lang="en" sz="1600">
                <a:solidFill>
                  <a:srgbClr val="B7B7B7"/>
                </a:solidFill>
                <a:latin typeface="Fira Sans Extra Condensed SemiBold"/>
                <a:ea typeface="Fira Sans Extra Condensed SemiBold"/>
                <a:cs typeface="Fira Sans Extra Condensed SemiBold"/>
                <a:sym typeface="Fira Sans Extra Condensed SemiBold"/>
              </a:rPr>
              <a:t>We also analyzed participant responses for hidden trends. </a:t>
            </a: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Medium"/>
              <a:ea typeface="Fira Sans Extra Condensed Medium"/>
              <a:cs typeface="Fira Sans Extra Condensed Medium"/>
              <a:sym typeface="Fira Sans Extra Condensed Medium"/>
            </a:endParaRPr>
          </a:p>
        </p:txBody>
      </p:sp>
      <p:sp>
        <p:nvSpPr>
          <p:cNvPr id="938" name="Google Shape;938;p67"/>
          <p:cNvSpPr txBox="1">
            <a:spLocks noGrp="1"/>
          </p:cNvSpPr>
          <p:nvPr>
            <p:ph type="subTitle" idx="1"/>
          </p:nvPr>
        </p:nvSpPr>
        <p:spPr>
          <a:xfrm>
            <a:off x="5556325" y="3171350"/>
            <a:ext cx="3231300" cy="445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800">
                <a:solidFill>
                  <a:srgbClr val="1E376D"/>
                </a:solidFill>
                <a:latin typeface="Fira Sans Extra Condensed Medium"/>
                <a:ea typeface="Fira Sans Extra Condensed Medium"/>
                <a:cs typeface="Fira Sans Extra Condensed Medium"/>
                <a:sym typeface="Fira Sans Extra Condensed Medium"/>
              </a:rPr>
              <a:t>Methodology</a:t>
            </a: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p:txBody>
      </p:sp>
      <p:pic>
        <p:nvPicPr>
          <p:cNvPr id="939" name="Google Shape;939;p67"/>
          <p:cNvPicPr preferRelativeResize="0"/>
          <p:nvPr/>
        </p:nvPicPr>
        <p:blipFill rotWithShape="1">
          <a:blip r:embed="rId3">
            <a:alphaModFix/>
          </a:blip>
          <a:srcRect t="1280" b="-1279"/>
          <a:stretch/>
        </p:blipFill>
        <p:spPr>
          <a:xfrm>
            <a:off x="780925" y="2153475"/>
            <a:ext cx="4131374" cy="2634551"/>
          </a:xfrm>
          <a:prstGeom prst="rect">
            <a:avLst/>
          </a:prstGeom>
          <a:noFill/>
          <a:ln>
            <a:noFill/>
          </a:ln>
        </p:spPr>
      </p:pic>
      <p:sp>
        <p:nvSpPr>
          <p:cNvPr id="940" name="Google Shape;940;p67"/>
          <p:cNvSpPr txBox="1">
            <a:spLocks noGrp="1"/>
          </p:cNvSpPr>
          <p:nvPr>
            <p:ph type="subTitle" idx="1"/>
          </p:nvPr>
        </p:nvSpPr>
        <p:spPr>
          <a:xfrm>
            <a:off x="5556325" y="3587700"/>
            <a:ext cx="3337500" cy="44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333333"/>
                </a:solidFill>
                <a:latin typeface="Fira Sans Extra Condensed Medium"/>
                <a:ea typeface="Fira Sans Extra Condensed Medium"/>
                <a:cs typeface="Fira Sans Extra Condensed Medium"/>
                <a:sym typeface="Fira Sans Extra Condensed Medium"/>
              </a:rPr>
              <a:t>Participants were asked to reflect on their responses.</a:t>
            </a:r>
            <a:endParaRPr sz="1200">
              <a:solidFill>
                <a:srgbClr val="333333"/>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200">
              <a:solidFill>
                <a:srgbClr val="1E376D"/>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3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944"/>
        <p:cNvGrpSpPr/>
        <p:nvPr/>
      </p:nvGrpSpPr>
      <p:grpSpPr>
        <a:xfrm>
          <a:off x="0" y="0"/>
          <a:ext cx="0" cy="0"/>
          <a:chOff x="0" y="0"/>
          <a:chExt cx="0" cy="0"/>
        </a:xfrm>
      </p:grpSpPr>
      <p:sp>
        <p:nvSpPr>
          <p:cNvPr id="945" name="Google Shape;945;p68"/>
          <p:cNvSpPr txBox="1">
            <a:spLocks noGrp="1"/>
          </p:cNvSpPr>
          <p:nvPr>
            <p:ph type="ctrTitle"/>
          </p:nvPr>
        </p:nvSpPr>
        <p:spPr>
          <a:xfrm>
            <a:off x="3358875" y="1502450"/>
            <a:ext cx="20112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ANALYSIS</a:t>
            </a: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946" name="Google Shape;946;p68"/>
          <p:cNvSpPr txBox="1">
            <a:spLocks noGrp="1"/>
          </p:cNvSpPr>
          <p:nvPr>
            <p:ph type="subTitle" idx="1"/>
          </p:nvPr>
        </p:nvSpPr>
        <p:spPr>
          <a:xfrm>
            <a:off x="5556325" y="1502450"/>
            <a:ext cx="3231300" cy="1585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800">
                <a:solidFill>
                  <a:srgbClr val="666666"/>
                </a:solidFill>
                <a:latin typeface="Fira Sans Extra Condensed Medium"/>
                <a:ea typeface="Fira Sans Extra Condensed Medium"/>
                <a:cs typeface="Fira Sans Extra Condensed Medium"/>
                <a:sym typeface="Fira Sans Extra Condensed Medium"/>
              </a:rPr>
              <a:t>Analysis 2</a:t>
            </a:r>
            <a:endParaRPr sz="18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r>
              <a:rPr lang="en" sz="3600">
                <a:solidFill>
                  <a:srgbClr val="1E376D"/>
                </a:solidFill>
                <a:latin typeface="Fira Sans Extra Condensed Medium"/>
                <a:ea typeface="Fira Sans Extra Condensed Medium"/>
                <a:cs typeface="Fira Sans Extra Condensed Medium"/>
                <a:sym typeface="Fira Sans Extra Condensed Medium"/>
              </a:rPr>
              <a:t>Qualitative Analysis</a:t>
            </a:r>
            <a:endParaRPr sz="3600" baseline="300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947" name="Google Shape;947;p68"/>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948" name="Google Shape;948;p68"/>
          <p:cNvSpPr txBox="1">
            <a:spLocks noGrp="1"/>
          </p:cNvSpPr>
          <p:nvPr>
            <p:ph type="ctrTitle"/>
          </p:nvPr>
        </p:nvSpPr>
        <p:spPr>
          <a:xfrm>
            <a:off x="379425" y="22644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r>
              <a:rPr lang="en" sz="1600">
                <a:solidFill>
                  <a:srgbClr val="B7B7B7"/>
                </a:solidFill>
                <a:latin typeface="Fira Sans Extra Condensed SemiBold"/>
                <a:ea typeface="Fira Sans Extra Condensed SemiBold"/>
                <a:cs typeface="Fira Sans Extra Condensed SemiBold"/>
                <a:sym typeface="Fira Sans Extra Condensed SemiBold"/>
              </a:rPr>
              <a:t>We analyzed participant data to observe statistically significant signs of belief ‘decay’. </a:t>
            </a: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949" name="Google Shape;949;p68"/>
          <p:cNvSpPr txBox="1">
            <a:spLocks noGrp="1"/>
          </p:cNvSpPr>
          <p:nvPr>
            <p:ph type="ctrTitle"/>
          </p:nvPr>
        </p:nvSpPr>
        <p:spPr>
          <a:xfrm>
            <a:off x="379425" y="32660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r>
              <a:rPr lang="en" sz="1600">
                <a:solidFill>
                  <a:srgbClr val="B7B7B7"/>
                </a:solidFill>
                <a:latin typeface="Fira Sans Extra Condensed SemiBold"/>
                <a:ea typeface="Fira Sans Extra Condensed SemiBold"/>
                <a:cs typeface="Fira Sans Extra Condensed SemiBold"/>
                <a:sym typeface="Fira Sans Extra Condensed SemiBold"/>
              </a:rPr>
              <a:t>We also analyzed participant responses for hidden trends. </a:t>
            </a: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Medium"/>
              <a:ea typeface="Fira Sans Extra Condensed Medium"/>
              <a:cs typeface="Fira Sans Extra Condensed Medium"/>
              <a:sym typeface="Fira Sans Extra Condensed Medium"/>
            </a:endParaRPr>
          </a:p>
        </p:txBody>
      </p:sp>
      <p:sp>
        <p:nvSpPr>
          <p:cNvPr id="950" name="Google Shape;950;p68"/>
          <p:cNvSpPr txBox="1">
            <a:spLocks noGrp="1"/>
          </p:cNvSpPr>
          <p:nvPr>
            <p:ph type="subTitle" idx="1"/>
          </p:nvPr>
        </p:nvSpPr>
        <p:spPr>
          <a:xfrm>
            <a:off x="5556325" y="3171350"/>
            <a:ext cx="3231300" cy="445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800">
                <a:solidFill>
                  <a:srgbClr val="1E376D"/>
                </a:solidFill>
                <a:latin typeface="Fira Sans Extra Condensed Medium"/>
                <a:ea typeface="Fira Sans Extra Condensed Medium"/>
                <a:cs typeface="Fira Sans Extra Condensed Medium"/>
                <a:sym typeface="Fira Sans Extra Condensed Medium"/>
              </a:rPr>
              <a:t>Methodology</a:t>
            </a: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p:txBody>
      </p:sp>
      <p:sp>
        <p:nvSpPr>
          <p:cNvPr id="951" name="Google Shape;951;p68"/>
          <p:cNvSpPr txBox="1">
            <a:spLocks noGrp="1"/>
          </p:cNvSpPr>
          <p:nvPr>
            <p:ph type="subTitle" idx="1"/>
          </p:nvPr>
        </p:nvSpPr>
        <p:spPr>
          <a:xfrm>
            <a:off x="5556325" y="3587700"/>
            <a:ext cx="3337500" cy="44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Fira Sans Extra Condensed Medium"/>
                <a:ea typeface="Fira Sans Extra Condensed Medium"/>
                <a:cs typeface="Fira Sans Extra Condensed Medium"/>
                <a:sym typeface="Fira Sans Extra Condensed Medium"/>
              </a:rPr>
              <a:t>Codebook was established to identify participants' rationale</a:t>
            </a:r>
            <a:endParaRPr sz="1200">
              <a:solidFill>
                <a:schemeClr val="dk1"/>
              </a:solidFill>
              <a:latin typeface="Fira Sans Extra Condensed Medium"/>
              <a:ea typeface="Fira Sans Extra Condensed Medium"/>
              <a:cs typeface="Fira Sans Extra Condensed Medium"/>
              <a:sym typeface="Fira Sans Extra Condensed Medium"/>
            </a:endParaRPr>
          </a:p>
        </p:txBody>
      </p:sp>
      <p:pic>
        <p:nvPicPr>
          <p:cNvPr id="952" name="Google Shape;952;p68"/>
          <p:cNvPicPr preferRelativeResize="0"/>
          <p:nvPr/>
        </p:nvPicPr>
        <p:blipFill>
          <a:blip r:embed="rId3">
            <a:alphaModFix/>
          </a:blip>
          <a:stretch>
            <a:fillRect/>
          </a:stretch>
        </p:blipFill>
        <p:spPr>
          <a:xfrm>
            <a:off x="1193031" y="2206550"/>
            <a:ext cx="3651519" cy="22722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5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9"/>
          <p:cNvSpPr txBox="1">
            <a:spLocks noGrp="1"/>
          </p:cNvSpPr>
          <p:nvPr>
            <p:ph type="title"/>
          </p:nvPr>
        </p:nvSpPr>
        <p:spPr>
          <a:xfrm>
            <a:off x="304950" y="684275"/>
            <a:ext cx="5082300" cy="811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rgbClr val="666666"/>
                </a:solidFill>
                <a:latin typeface="Fira Sans Extra Condensed Medium"/>
                <a:ea typeface="Fira Sans Extra Condensed Medium"/>
                <a:cs typeface="Fira Sans Extra Condensed Medium"/>
                <a:sym typeface="Fira Sans Extra Condensed Medium"/>
              </a:rPr>
              <a:t>9</a:t>
            </a:r>
            <a:r>
              <a:rPr lang="en" sz="2400">
                <a:latin typeface="Fira Sans Extra Condensed Medium"/>
                <a:ea typeface="Fira Sans Extra Condensed Medium"/>
                <a:cs typeface="Fira Sans Extra Condensed Medium"/>
                <a:sym typeface="Fira Sans Extra Condensed Medium"/>
              </a:rPr>
              <a:t> Prototypical Themes</a:t>
            </a:r>
            <a:endParaRPr sz="24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Observed using participant’s retrospective responses</a:t>
            </a:r>
            <a:endParaRPr sz="1200">
              <a:solidFill>
                <a:srgbClr val="666666"/>
              </a:solidFill>
              <a:latin typeface="Fira Sans Extra Condensed Medium"/>
              <a:ea typeface="Fira Sans Extra Condensed Medium"/>
              <a:cs typeface="Fira Sans Extra Condensed Medium"/>
              <a:sym typeface="Fira Sans Extra Condensed Medium"/>
            </a:endParaRPr>
          </a:p>
        </p:txBody>
      </p:sp>
      <p:sp>
        <p:nvSpPr>
          <p:cNvPr id="958" name="Google Shape;958;p69"/>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QUALITATIVE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959" name="Google Shape;959;p69"/>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960" name="Google Shape;960;p69"/>
          <p:cNvPicPr preferRelativeResize="0"/>
          <p:nvPr/>
        </p:nvPicPr>
        <p:blipFill>
          <a:blip r:embed="rId3">
            <a:alphaModFix/>
          </a:blip>
          <a:stretch>
            <a:fillRect/>
          </a:stretch>
        </p:blipFill>
        <p:spPr>
          <a:xfrm>
            <a:off x="432900" y="2821914"/>
            <a:ext cx="3593399" cy="2055736"/>
          </a:xfrm>
          <a:prstGeom prst="rect">
            <a:avLst/>
          </a:prstGeom>
          <a:noFill/>
          <a:ln>
            <a:noFill/>
          </a:ln>
        </p:spPr>
      </p:pic>
      <p:sp>
        <p:nvSpPr>
          <p:cNvPr id="961" name="Google Shape;961;p69"/>
          <p:cNvSpPr/>
          <p:nvPr/>
        </p:nvSpPr>
        <p:spPr>
          <a:xfrm>
            <a:off x="611250" y="3919950"/>
            <a:ext cx="3540300" cy="735300"/>
          </a:xfrm>
          <a:prstGeom prst="rect">
            <a:avLst/>
          </a:prstGeom>
          <a:noFill/>
          <a:ln w="9525" cap="flat" cmpd="sng">
            <a:solidFill>
              <a:srgbClr val="1E37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9"/>
          <p:cNvSpPr txBox="1">
            <a:spLocks noGrp="1"/>
          </p:cNvSpPr>
          <p:nvPr>
            <p:ph type="title"/>
          </p:nvPr>
        </p:nvSpPr>
        <p:spPr>
          <a:xfrm>
            <a:off x="304950" y="1546800"/>
            <a:ext cx="4152900" cy="811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Towards Prior</a:t>
            </a:r>
            <a:endParaRPr sz="3600">
              <a:solidFill>
                <a:srgbClr val="1E376D"/>
              </a:solidFill>
              <a:latin typeface="Fira Sans Extra Condensed Medium"/>
              <a:ea typeface="Fira Sans Extra Condensed Medium"/>
              <a:cs typeface="Fira Sans Extra Condensed Medium"/>
              <a:sym typeface="Fira Sans Extra Condensed Medium"/>
            </a:endParaRPr>
          </a:p>
        </p:txBody>
      </p:sp>
      <p:graphicFrame>
        <p:nvGraphicFramePr>
          <p:cNvPr id="963" name="Google Shape;963;p69"/>
          <p:cNvGraphicFramePr/>
          <p:nvPr/>
        </p:nvGraphicFramePr>
        <p:xfrm>
          <a:off x="4857250" y="403713"/>
          <a:ext cx="3000000" cy="3000000"/>
        </p:xfrm>
        <a:graphic>
          <a:graphicData uri="http://schemas.openxmlformats.org/drawingml/2006/table">
            <a:tbl>
              <a:tblPr>
                <a:noFill/>
                <a:tableStyleId>{A181FB62-89B2-42BF-A519-D96C0CBCC273}</a:tableStyleId>
              </a:tblPr>
              <a:tblGrid>
                <a:gridCol w="3974925">
                  <a:extLst>
                    <a:ext uri="{9D8B030D-6E8A-4147-A177-3AD203B41FA5}">
                      <a16:colId xmlns:a16="http://schemas.microsoft.com/office/drawing/2014/main" val="20000"/>
                    </a:ext>
                  </a:extLst>
                </a:gridCol>
              </a:tblGrid>
              <a:tr h="1185075">
                <a:tc>
                  <a:txBody>
                    <a:bodyPr/>
                    <a:lstStyle/>
                    <a:p>
                      <a:pPr marL="0" lvl="0" indent="0" algn="l" rtl="0">
                        <a:lnSpc>
                          <a:spcPct val="10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Strong Prior </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05000"/>
                        </a:lnSpc>
                        <a:spcBef>
                          <a:spcPts val="0"/>
                        </a:spcBef>
                        <a:spcAft>
                          <a:spcPts val="0"/>
                        </a:spcAft>
                        <a:buClr>
                          <a:schemeClr val="dk1"/>
                        </a:buClr>
                        <a:buSzPts val="1100"/>
                        <a:buFont typeface="Arial"/>
                        <a:buNone/>
                      </a:pPr>
                      <a:r>
                        <a:rPr lang="en" sz="1200">
                          <a:solidFill>
                            <a:schemeClr val="dk1"/>
                          </a:solidFill>
                          <a:latin typeface="Fira Sans Extra Condensed"/>
                          <a:ea typeface="Fira Sans Extra Condensed"/>
                          <a:cs typeface="Fira Sans Extra Condensed"/>
                          <a:sym typeface="Fira Sans Extra Condensed"/>
                        </a:rPr>
                        <a:t>Participants resort back to prior beliefs after the Tetris task.</a:t>
                      </a: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05000"/>
                        </a:lnSpc>
                        <a:spcBef>
                          <a:spcPts val="0"/>
                        </a:spcBef>
                        <a:spcAft>
                          <a:spcPts val="0"/>
                        </a:spcAft>
                        <a:buNone/>
                      </a:pP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05000"/>
                        </a:lnSpc>
                        <a:spcBef>
                          <a:spcPts val="0"/>
                        </a:spcBef>
                        <a:spcAft>
                          <a:spcPts val="0"/>
                        </a:spcAft>
                        <a:buNone/>
                      </a:pPr>
                      <a:r>
                        <a:rPr lang="en" sz="1000">
                          <a:solidFill>
                            <a:srgbClr val="666666"/>
                          </a:solidFill>
                          <a:latin typeface="Fira Sans Extra Condensed"/>
                          <a:ea typeface="Fira Sans Extra Condensed"/>
                          <a:cs typeface="Fira Sans Extra Condensed"/>
                          <a:sym typeface="Fira Sans Extra Condensed"/>
                        </a:rPr>
                        <a:t>Quote: “I felt even more confident in my previous answer the more I thought about it, and felt it might even be more positively correlated than before.”</a:t>
                      </a:r>
                      <a:endParaRPr sz="1200"/>
                    </a:p>
                  </a:txBody>
                  <a:tcPr marL="91425" marR="91425" marT="91425" marB="91425">
                    <a:lnL w="9525" cap="flat" cmpd="sng">
                      <a:solidFill>
                        <a:srgbClr val="1E376D"/>
                      </a:solidFill>
                      <a:prstDash val="solid"/>
                      <a:round/>
                      <a:headEnd type="none" w="sm" len="sm"/>
                      <a:tailEnd type="none" w="sm" len="sm"/>
                    </a:lnL>
                    <a:lnR w="9525" cap="flat" cmpd="sng">
                      <a:solidFill>
                        <a:srgbClr val="1E376D"/>
                      </a:solidFill>
                      <a:prstDash val="solid"/>
                      <a:round/>
                      <a:headEnd type="none" w="sm" len="sm"/>
                      <a:tailEnd type="none" w="sm" len="sm"/>
                    </a:lnR>
                    <a:lnT w="9525" cap="flat" cmpd="sng">
                      <a:solidFill>
                        <a:srgbClr val="1E376D"/>
                      </a:solidFill>
                      <a:prstDash val="solid"/>
                      <a:round/>
                      <a:headEnd type="none" w="sm" len="sm"/>
                      <a:tailEnd type="none" w="sm" len="sm"/>
                    </a:lnT>
                    <a:lnB w="9525" cap="flat" cmpd="sng">
                      <a:solidFill>
                        <a:srgbClr val="1E376D"/>
                      </a:solidFill>
                      <a:prstDash val="solid"/>
                      <a:round/>
                      <a:headEnd type="none" w="sm" len="sm"/>
                      <a:tailEnd type="none" w="sm" len="sm"/>
                    </a:lnB>
                  </a:tcPr>
                </a:tc>
                <a:extLst>
                  <a:ext uri="{0D108BD9-81ED-4DB2-BD59-A6C34878D82A}">
                    <a16:rowId xmlns:a16="http://schemas.microsoft.com/office/drawing/2014/main" val="10000"/>
                  </a:ext>
                </a:extLst>
              </a:tr>
              <a:tr h="1126450">
                <a:tc>
                  <a:txBody>
                    <a:bodyPr/>
                    <a:lstStyle/>
                    <a:p>
                      <a:pPr marL="0" lvl="0" indent="0" algn="l" rtl="0">
                        <a:lnSpc>
                          <a:spcPct val="10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Forgetting the Data </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05000"/>
                        </a:lnSpc>
                        <a:spcBef>
                          <a:spcPts val="0"/>
                        </a:spcBef>
                        <a:spcAft>
                          <a:spcPts val="0"/>
                        </a:spcAft>
                        <a:buClr>
                          <a:schemeClr val="dk1"/>
                        </a:buClr>
                        <a:buSzPts val="1100"/>
                        <a:buFont typeface="Arial"/>
                        <a:buNone/>
                      </a:pPr>
                      <a:r>
                        <a:rPr lang="en" sz="1200">
                          <a:solidFill>
                            <a:schemeClr val="dk1"/>
                          </a:solidFill>
                          <a:latin typeface="Fira Sans Extra Condensed"/>
                          <a:ea typeface="Fira Sans Extra Condensed"/>
                          <a:cs typeface="Fira Sans Extra Condensed"/>
                          <a:sym typeface="Fira Sans Extra Condensed"/>
                        </a:rPr>
                        <a:t>Participants forgot the data shown during the Tetris task.</a:t>
                      </a: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05000"/>
                        </a:lnSpc>
                        <a:spcBef>
                          <a:spcPts val="0"/>
                        </a:spcBef>
                        <a:spcAft>
                          <a:spcPts val="0"/>
                        </a:spcAft>
                        <a:buNone/>
                      </a:pPr>
                      <a:endParaRPr sz="1000">
                        <a:solidFill>
                          <a:srgbClr val="666666"/>
                        </a:solidFill>
                        <a:latin typeface="Fira Sans Extra Condensed"/>
                        <a:ea typeface="Fira Sans Extra Condensed"/>
                        <a:cs typeface="Fira Sans Extra Condensed"/>
                        <a:sym typeface="Fira Sans Extra Condensed"/>
                      </a:endParaRPr>
                    </a:p>
                    <a:p>
                      <a:pPr marL="0" lvl="0" indent="0" algn="l" rtl="0">
                        <a:lnSpc>
                          <a:spcPct val="105000"/>
                        </a:lnSpc>
                        <a:spcBef>
                          <a:spcPts val="0"/>
                        </a:spcBef>
                        <a:spcAft>
                          <a:spcPts val="0"/>
                        </a:spcAft>
                        <a:buNone/>
                      </a:pPr>
                      <a:r>
                        <a:rPr lang="en" sz="1000">
                          <a:solidFill>
                            <a:srgbClr val="666666"/>
                          </a:solidFill>
                          <a:latin typeface="Fira Sans Extra Condensed"/>
                          <a:ea typeface="Fira Sans Extra Condensed"/>
                          <a:cs typeface="Fira Sans Extra Condensed"/>
                          <a:sym typeface="Fira Sans Extra Condensed"/>
                        </a:rPr>
                        <a:t>Quote: “I couldn't remember my response after viewing the data on the scatter plot so I defaulted to my original belief it seems.”</a:t>
                      </a:r>
                      <a:endParaRPr sz="1200"/>
                    </a:p>
                  </a:txBody>
                  <a:tcPr marL="91425" marR="91425" marT="91425" marB="91425">
                    <a:lnL w="9525" cap="flat" cmpd="sng">
                      <a:solidFill>
                        <a:srgbClr val="1E376D"/>
                      </a:solidFill>
                      <a:prstDash val="solid"/>
                      <a:round/>
                      <a:headEnd type="none" w="sm" len="sm"/>
                      <a:tailEnd type="none" w="sm" len="sm"/>
                    </a:lnL>
                    <a:lnR w="9525" cap="flat" cmpd="sng">
                      <a:solidFill>
                        <a:srgbClr val="1E376D"/>
                      </a:solidFill>
                      <a:prstDash val="solid"/>
                      <a:round/>
                      <a:headEnd type="none" w="sm" len="sm"/>
                      <a:tailEnd type="none" w="sm" len="sm"/>
                    </a:lnR>
                    <a:lnT w="9525" cap="flat" cmpd="sng">
                      <a:solidFill>
                        <a:srgbClr val="1E376D"/>
                      </a:solidFill>
                      <a:prstDash val="solid"/>
                      <a:round/>
                      <a:headEnd type="none" w="sm" len="sm"/>
                      <a:tailEnd type="none" w="sm" len="sm"/>
                    </a:lnT>
                    <a:lnB w="9525" cap="flat" cmpd="sng">
                      <a:solidFill>
                        <a:srgbClr val="1E376D"/>
                      </a:solidFill>
                      <a:prstDash val="solid"/>
                      <a:round/>
                      <a:headEnd type="none" w="sm" len="sm"/>
                      <a:tailEnd type="none" w="sm" len="sm"/>
                    </a:lnB>
                  </a:tcPr>
                </a:tc>
                <a:extLst>
                  <a:ext uri="{0D108BD9-81ED-4DB2-BD59-A6C34878D82A}">
                    <a16:rowId xmlns:a16="http://schemas.microsoft.com/office/drawing/2014/main" val="10001"/>
                  </a:ext>
                </a:extLst>
              </a:tr>
              <a:tr h="773975">
                <a:tc>
                  <a:txBody>
                    <a:bodyPr/>
                    <a:lstStyle/>
                    <a:p>
                      <a:pPr marL="0" lvl="0" indent="0" algn="l" rtl="0">
                        <a:lnSpc>
                          <a:spcPct val="10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Increased Chaos</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05000"/>
                        </a:lnSpc>
                        <a:spcBef>
                          <a:spcPts val="0"/>
                        </a:spcBef>
                        <a:spcAft>
                          <a:spcPts val="0"/>
                        </a:spcAft>
                        <a:buClr>
                          <a:schemeClr val="dk1"/>
                        </a:buClr>
                        <a:buSzPts val="1100"/>
                        <a:buFont typeface="Arial"/>
                        <a:buNone/>
                      </a:pPr>
                      <a:r>
                        <a:rPr lang="en" sz="1200">
                          <a:solidFill>
                            <a:schemeClr val="dk1"/>
                          </a:solidFill>
                          <a:latin typeface="Fira Sans Extra Condensed"/>
                          <a:ea typeface="Fira Sans Extra Condensed"/>
                          <a:cs typeface="Fira Sans Extra Condensed"/>
                          <a:sym typeface="Fira Sans Extra Condensed"/>
                        </a:rPr>
                        <a:t>Participants increased their uncertainty over time.</a:t>
                      </a: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05000"/>
                        </a:lnSpc>
                        <a:spcBef>
                          <a:spcPts val="0"/>
                        </a:spcBef>
                        <a:spcAft>
                          <a:spcPts val="0"/>
                        </a:spcAft>
                        <a:buNone/>
                      </a:pPr>
                      <a:endParaRPr sz="1000">
                        <a:solidFill>
                          <a:srgbClr val="666666"/>
                        </a:solidFill>
                        <a:latin typeface="Fira Sans Extra Condensed"/>
                        <a:ea typeface="Fira Sans Extra Condensed"/>
                        <a:cs typeface="Fira Sans Extra Condensed"/>
                        <a:sym typeface="Fira Sans Extra Condensed"/>
                      </a:endParaRPr>
                    </a:p>
                    <a:p>
                      <a:pPr marL="0" lvl="0" indent="0" algn="l" rtl="0">
                        <a:lnSpc>
                          <a:spcPct val="105000"/>
                        </a:lnSpc>
                        <a:spcBef>
                          <a:spcPts val="0"/>
                        </a:spcBef>
                        <a:spcAft>
                          <a:spcPts val="0"/>
                        </a:spcAft>
                        <a:buNone/>
                      </a:pPr>
                      <a:r>
                        <a:rPr lang="en" sz="1000">
                          <a:solidFill>
                            <a:srgbClr val="666666"/>
                          </a:solidFill>
                          <a:latin typeface="Fira Sans Extra Condensed"/>
                          <a:ea typeface="Fira Sans Extra Condensed"/>
                          <a:cs typeface="Fira Sans Extra Condensed"/>
                          <a:sym typeface="Fira Sans Extra Condensed"/>
                        </a:rPr>
                        <a:t>Quote: “That still doesn't make sense to me because why would more people earn less for more education?? so I decided to increase the chaos factor.”</a:t>
                      </a:r>
                      <a:endParaRPr sz="1200"/>
                    </a:p>
                  </a:txBody>
                  <a:tcPr marL="91425" marR="91425" marT="91425" marB="91425">
                    <a:lnL w="9525" cap="flat" cmpd="sng">
                      <a:solidFill>
                        <a:srgbClr val="1E376D"/>
                      </a:solidFill>
                      <a:prstDash val="solid"/>
                      <a:round/>
                      <a:headEnd type="none" w="sm" len="sm"/>
                      <a:tailEnd type="none" w="sm" len="sm"/>
                    </a:lnL>
                    <a:lnR w="9525" cap="flat" cmpd="sng">
                      <a:solidFill>
                        <a:srgbClr val="1E376D"/>
                      </a:solidFill>
                      <a:prstDash val="solid"/>
                      <a:round/>
                      <a:headEnd type="none" w="sm" len="sm"/>
                      <a:tailEnd type="none" w="sm" len="sm"/>
                    </a:lnR>
                    <a:lnT w="9525" cap="flat" cmpd="sng">
                      <a:solidFill>
                        <a:srgbClr val="1E376D"/>
                      </a:solidFill>
                      <a:prstDash val="solid"/>
                      <a:round/>
                      <a:headEnd type="none" w="sm" len="sm"/>
                      <a:tailEnd type="none" w="sm" len="sm"/>
                    </a:lnT>
                    <a:lnB w="9525" cap="flat" cmpd="sng">
                      <a:solidFill>
                        <a:srgbClr val="1E376D"/>
                      </a:solidFill>
                      <a:prstDash val="solid"/>
                      <a:round/>
                      <a:headEnd type="none" w="sm" len="sm"/>
                      <a:tailEnd type="none" w="sm" len="sm"/>
                    </a:lnB>
                  </a:tcPr>
                </a:tc>
                <a:extLst>
                  <a:ext uri="{0D108BD9-81ED-4DB2-BD59-A6C34878D82A}">
                    <a16:rowId xmlns:a16="http://schemas.microsoft.com/office/drawing/2014/main" val="10002"/>
                  </a:ext>
                </a:extLst>
              </a:tr>
              <a:tr h="1107875">
                <a:tc>
                  <a:txBody>
                    <a:bodyPr/>
                    <a:lstStyle/>
                    <a:p>
                      <a:pPr marL="0" lvl="0" indent="0" algn="l" rtl="0">
                        <a:lnSpc>
                          <a:spcPct val="10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Wishful Prior</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05000"/>
                        </a:lnSpc>
                        <a:spcBef>
                          <a:spcPts val="0"/>
                        </a:spcBef>
                        <a:spcAft>
                          <a:spcPts val="0"/>
                        </a:spcAft>
                        <a:buClr>
                          <a:schemeClr val="dk1"/>
                        </a:buClr>
                        <a:buSzPts val="1100"/>
                        <a:buFont typeface="Arial"/>
                        <a:buNone/>
                      </a:pPr>
                      <a:r>
                        <a:rPr lang="en" sz="1200">
                          <a:solidFill>
                            <a:schemeClr val="dk1"/>
                          </a:solidFill>
                          <a:latin typeface="Fira Sans Extra Condensed"/>
                          <a:ea typeface="Fira Sans Extra Condensed"/>
                          <a:cs typeface="Fira Sans Extra Condensed"/>
                          <a:sym typeface="Fira Sans Extra Condensed"/>
                        </a:rPr>
                        <a:t>Participants expressed regret to not resort to their prior beliefs.</a:t>
                      </a: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05000"/>
                        </a:lnSpc>
                        <a:spcBef>
                          <a:spcPts val="0"/>
                        </a:spcBef>
                        <a:spcAft>
                          <a:spcPts val="0"/>
                        </a:spcAft>
                        <a:buNone/>
                      </a:pPr>
                      <a:endParaRPr sz="1000">
                        <a:solidFill>
                          <a:srgbClr val="666666"/>
                        </a:solidFill>
                        <a:latin typeface="Fira Sans Extra Condensed"/>
                        <a:ea typeface="Fira Sans Extra Condensed"/>
                        <a:cs typeface="Fira Sans Extra Condensed"/>
                        <a:sym typeface="Fira Sans Extra Condensed"/>
                      </a:endParaRPr>
                    </a:p>
                    <a:p>
                      <a:pPr marL="0" lvl="0" indent="0" algn="l" rtl="0">
                        <a:lnSpc>
                          <a:spcPct val="105000"/>
                        </a:lnSpc>
                        <a:spcBef>
                          <a:spcPts val="0"/>
                        </a:spcBef>
                        <a:spcAft>
                          <a:spcPts val="0"/>
                        </a:spcAft>
                        <a:buNone/>
                      </a:pPr>
                      <a:r>
                        <a:rPr lang="en" sz="1000">
                          <a:solidFill>
                            <a:srgbClr val="666666"/>
                          </a:solidFill>
                          <a:latin typeface="Fira Sans Extra Condensed"/>
                          <a:ea typeface="Fira Sans Extra Condensed"/>
                          <a:cs typeface="Fira Sans Extra Condensed"/>
                          <a:sym typeface="Fira Sans Extra Condensed"/>
                        </a:rPr>
                        <a:t>Quote: “I went along with the data, but I shouldn't have. I think it was a mistake to change from my first graph.”</a:t>
                      </a:r>
                      <a:endParaRPr sz="1200"/>
                    </a:p>
                  </a:txBody>
                  <a:tcPr marL="91425" marR="91425" marT="91425" marB="91425">
                    <a:lnL w="9525" cap="flat" cmpd="sng">
                      <a:solidFill>
                        <a:srgbClr val="1E376D"/>
                      </a:solidFill>
                      <a:prstDash val="solid"/>
                      <a:round/>
                      <a:headEnd type="none" w="sm" len="sm"/>
                      <a:tailEnd type="none" w="sm" len="sm"/>
                    </a:lnL>
                    <a:lnR w="9525" cap="flat" cmpd="sng">
                      <a:solidFill>
                        <a:srgbClr val="1E376D"/>
                      </a:solidFill>
                      <a:prstDash val="solid"/>
                      <a:round/>
                      <a:headEnd type="none" w="sm" len="sm"/>
                      <a:tailEnd type="none" w="sm" len="sm"/>
                    </a:lnR>
                    <a:lnT w="9525" cap="flat" cmpd="sng">
                      <a:solidFill>
                        <a:srgbClr val="1E376D"/>
                      </a:solidFill>
                      <a:prstDash val="solid"/>
                      <a:round/>
                      <a:headEnd type="none" w="sm" len="sm"/>
                      <a:tailEnd type="none" w="sm" len="sm"/>
                    </a:lnT>
                    <a:lnB w="9525" cap="flat" cmpd="sng">
                      <a:solidFill>
                        <a:srgbClr val="1E376D"/>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64" name="Google Shape;964;p69"/>
          <p:cNvSpPr/>
          <p:nvPr/>
        </p:nvSpPr>
        <p:spPr>
          <a:xfrm>
            <a:off x="4397600" y="849200"/>
            <a:ext cx="356400" cy="326100"/>
          </a:xfrm>
          <a:prstGeom prst="rightArrow">
            <a:avLst>
              <a:gd name="adj1" fmla="val 50000"/>
              <a:gd name="adj2" fmla="val 5000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9"/>
          <p:cNvSpPr/>
          <p:nvPr/>
        </p:nvSpPr>
        <p:spPr>
          <a:xfrm>
            <a:off x="4393800" y="2031900"/>
            <a:ext cx="356400" cy="326100"/>
          </a:xfrm>
          <a:prstGeom prst="rightArrow">
            <a:avLst>
              <a:gd name="adj1" fmla="val 50000"/>
              <a:gd name="adj2" fmla="val 5000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9"/>
          <p:cNvSpPr/>
          <p:nvPr/>
        </p:nvSpPr>
        <p:spPr>
          <a:xfrm>
            <a:off x="4397600" y="3071400"/>
            <a:ext cx="356400" cy="326100"/>
          </a:xfrm>
          <a:prstGeom prst="rightArrow">
            <a:avLst>
              <a:gd name="adj1" fmla="val 50000"/>
              <a:gd name="adj2" fmla="val 5000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9"/>
          <p:cNvSpPr/>
          <p:nvPr/>
        </p:nvSpPr>
        <p:spPr>
          <a:xfrm>
            <a:off x="4397600" y="4186725"/>
            <a:ext cx="356400" cy="326100"/>
          </a:xfrm>
          <a:prstGeom prst="rightArrow">
            <a:avLst>
              <a:gd name="adj1" fmla="val 50000"/>
              <a:gd name="adj2" fmla="val 5000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6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6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6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9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0"/>
          <p:cNvSpPr txBox="1">
            <a:spLocks noGrp="1"/>
          </p:cNvSpPr>
          <p:nvPr>
            <p:ph type="title"/>
          </p:nvPr>
        </p:nvSpPr>
        <p:spPr>
          <a:xfrm>
            <a:off x="304950" y="684275"/>
            <a:ext cx="5082300" cy="811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rgbClr val="666666"/>
                </a:solidFill>
                <a:latin typeface="Fira Sans Extra Condensed Medium"/>
                <a:ea typeface="Fira Sans Extra Condensed Medium"/>
                <a:cs typeface="Fira Sans Extra Condensed Medium"/>
                <a:sym typeface="Fira Sans Extra Condensed Medium"/>
              </a:rPr>
              <a:t>9</a:t>
            </a:r>
            <a:r>
              <a:rPr lang="en" sz="2400">
                <a:latin typeface="Fira Sans Extra Condensed Medium"/>
                <a:ea typeface="Fira Sans Extra Condensed Medium"/>
                <a:cs typeface="Fira Sans Extra Condensed Medium"/>
                <a:sym typeface="Fira Sans Extra Condensed Medium"/>
              </a:rPr>
              <a:t> Prototypical Themes </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Observed using participant’s retrospective responses</a:t>
            </a:r>
            <a:endParaRPr sz="1200">
              <a:solidFill>
                <a:srgbClr val="666666"/>
              </a:solidFill>
              <a:latin typeface="Fira Sans Extra Condensed Medium"/>
              <a:ea typeface="Fira Sans Extra Condensed Medium"/>
              <a:cs typeface="Fira Sans Extra Condensed Medium"/>
              <a:sym typeface="Fira Sans Extra Condensed Medium"/>
            </a:endParaRPr>
          </a:p>
        </p:txBody>
      </p:sp>
      <p:sp>
        <p:nvSpPr>
          <p:cNvPr id="973" name="Google Shape;973;p70"/>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QUALITATIVE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974" name="Google Shape;974;p70"/>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975" name="Google Shape;975;p70"/>
          <p:cNvPicPr preferRelativeResize="0"/>
          <p:nvPr/>
        </p:nvPicPr>
        <p:blipFill>
          <a:blip r:embed="rId3">
            <a:alphaModFix/>
          </a:blip>
          <a:stretch>
            <a:fillRect/>
          </a:stretch>
        </p:blipFill>
        <p:spPr>
          <a:xfrm>
            <a:off x="432900" y="2821914"/>
            <a:ext cx="3593399" cy="2055736"/>
          </a:xfrm>
          <a:prstGeom prst="rect">
            <a:avLst/>
          </a:prstGeom>
          <a:noFill/>
          <a:ln>
            <a:noFill/>
          </a:ln>
        </p:spPr>
      </p:pic>
      <p:sp>
        <p:nvSpPr>
          <p:cNvPr id="976" name="Google Shape;976;p70"/>
          <p:cNvSpPr/>
          <p:nvPr/>
        </p:nvSpPr>
        <p:spPr>
          <a:xfrm>
            <a:off x="611250" y="3586375"/>
            <a:ext cx="3540300" cy="333600"/>
          </a:xfrm>
          <a:prstGeom prst="rect">
            <a:avLst/>
          </a:prstGeom>
          <a:noFill/>
          <a:ln w="9525" cap="flat" cmpd="sng">
            <a:solidFill>
              <a:srgbClr val="1E37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0"/>
          <p:cNvSpPr txBox="1">
            <a:spLocks noGrp="1"/>
          </p:cNvSpPr>
          <p:nvPr>
            <p:ph type="title"/>
          </p:nvPr>
        </p:nvSpPr>
        <p:spPr>
          <a:xfrm>
            <a:off x="304950" y="1546800"/>
            <a:ext cx="4152900" cy="811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Towards Data</a:t>
            </a:r>
            <a:endParaRPr sz="3600">
              <a:solidFill>
                <a:srgbClr val="1E376D"/>
              </a:solidFill>
              <a:latin typeface="Fira Sans Extra Condensed Medium"/>
              <a:ea typeface="Fira Sans Extra Condensed Medium"/>
              <a:cs typeface="Fira Sans Extra Condensed Medium"/>
              <a:sym typeface="Fira Sans Extra Condensed Medium"/>
            </a:endParaRPr>
          </a:p>
        </p:txBody>
      </p:sp>
      <p:graphicFrame>
        <p:nvGraphicFramePr>
          <p:cNvPr id="978" name="Google Shape;978;p70"/>
          <p:cNvGraphicFramePr/>
          <p:nvPr/>
        </p:nvGraphicFramePr>
        <p:xfrm>
          <a:off x="4842100" y="1218788"/>
          <a:ext cx="3000000" cy="3000000"/>
        </p:xfrm>
        <a:graphic>
          <a:graphicData uri="http://schemas.openxmlformats.org/drawingml/2006/table">
            <a:tbl>
              <a:tblPr>
                <a:noFill/>
                <a:tableStyleId>{A181FB62-89B2-42BF-A519-D96C0CBCC273}</a:tableStyleId>
              </a:tblPr>
              <a:tblGrid>
                <a:gridCol w="3974925">
                  <a:extLst>
                    <a:ext uri="{9D8B030D-6E8A-4147-A177-3AD203B41FA5}">
                      <a16:colId xmlns:a16="http://schemas.microsoft.com/office/drawing/2014/main" val="20000"/>
                    </a:ext>
                  </a:extLst>
                </a:gridCol>
              </a:tblGrid>
              <a:tr h="576725">
                <a:tc>
                  <a:txBody>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Cautious Update</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Participants updated their beliefs with increased uncertainty.</a:t>
                      </a: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000">
                          <a:solidFill>
                            <a:srgbClr val="666666"/>
                          </a:solidFill>
                          <a:latin typeface="Fira Sans Extra Condensed"/>
                          <a:ea typeface="Fira Sans Extra Condensed"/>
                          <a:cs typeface="Fira Sans Extra Condensed"/>
                          <a:sym typeface="Fira Sans Extra Condensed"/>
                        </a:rPr>
                        <a:t>Quote: “I think I was able to change my mind as I was not quite sure of the relationship between these events.”</a:t>
                      </a:r>
                      <a:endParaRPr sz="1000"/>
                    </a:p>
                  </a:txBody>
                  <a:tcPr marL="91425" marR="91425" marT="91425" marB="91425">
                    <a:lnL w="9525" cap="flat" cmpd="sng">
                      <a:solidFill>
                        <a:srgbClr val="1E376D"/>
                      </a:solidFill>
                      <a:prstDash val="solid"/>
                      <a:round/>
                      <a:headEnd type="none" w="sm" len="sm"/>
                      <a:tailEnd type="none" w="sm" len="sm"/>
                    </a:lnL>
                    <a:lnR w="9525" cap="flat" cmpd="sng">
                      <a:solidFill>
                        <a:srgbClr val="1E376D"/>
                      </a:solidFill>
                      <a:prstDash val="solid"/>
                      <a:round/>
                      <a:headEnd type="none" w="sm" len="sm"/>
                      <a:tailEnd type="none" w="sm" len="sm"/>
                    </a:lnR>
                    <a:lnT w="9525" cap="flat" cmpd="sng">
                      <a:solidFill>
                        <a:srgbClr val="1E376D"/>
                      </a:solidFill>
                      <a:prstDash val="solid"/>
                      <a:round/>
                      <a:headEnd type="none" w="sm" len="sm"/>
                      <a:tailEnd type="none" w="sm" len="sm"/>
                    </a:lnT>
                    <a:lnB w="9525" cap="flat" cmpd="sng">
                      <a:solidFill>
                        <a:srgbClr val="1E376D"/>
                      </a:solidFill>
                      <a:prstDash val="solid"/>
                      <a:round/>
                      <a:headEnd type="none" w="sm" len="sm"/>
                      <a:tailEnd type="none" w="sm" len="sm"/>
                    </a:lnB>
                  </a:tcPr>
                </a:tc>
                <a:extLst>
                  <a:ext uri="{0D108BD9-81ED-4DB2-BD59-A6C34878D82A}">
                    <a16:rowId xmlns:a16="http://schemas.microsoft.com/office/drawing/2014/main" val="10000"/>
                  </a:ext>
                </a:extLst>
              </a:tr>
              <a:tr h="548200">
                <a:tc>
                  <a:txBody>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Rationalizing the Data</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Participants updated their beliefs with increased confidence</a:t>
                      </a: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000">
                          <a:solidFill>
                            <a:srgbClr val="666666"/>
                          </a:solidFill>
                          <a:latin typeface="Fira Sans Extra Condensed"/>
                          <a:ea typeface="Fira Sans Extra Condensed"/>
                          <a:cs typeface="Fira Sans Extra Condensed"/>
                          <a:sym typeface="Fira Sans Extra Condensed"/>
                        </a:rPr>
                        <a:t>Quote: “I believe that the data concluded that the more hours spent on social media, the less likely one is to have depression, and I was sure of it after the game.”</a:t>
                      </a:r>
                      <a:endParaRPr sz="700"/>
                    </a:p>
                  </a:txBody>
                  <a:tcPr marL="91425" marR="91425" marT="91425" marB="91425">
                    <a:lnL w="9525" cap="flat" cmpd="sng">
                      <a:solidFill>
                        <a:srgbClr val="1E376D"/>
                      </a:solidFill>
                      <a:prstDash val="solid"/>
                      <a:round/>
                      <a:headEnd type="none" w="sm" len="sm"/>
                      <a:tailEnd type="none" w="sm" len="sm"/>
                    </a:lnL>
                    <a:lnR w="9525" cap="flat" cmpd="sng">
                      <a:solidFill>
                        <a:srgbClr val="1E376D"/>
                      </a:solidFill>
                      <a:prstDash val="solid"/>
                      <a:round/>
                      <a:headEnd type="none" w="sm" len="sm"/>
                      <a:tailEnd type="none" w="sm" len="sm"/>
                    </a:lnR>
                    <a:lnT w="9525" cap="flat" cmpd="sng">
                      <a:solidFill>
                        <a:srgbClr val="1E376D"/>
                      </a:solidFill>
                      <a:prstDash val="solid"/>
                      <a:round/>
                      <a:headEnd type="none" w="sm" len="sm"/>
                      <a:tailEnd type="none" w="sm" len="sm"/>
                    </a:lnT>
                    <a:lnB w="9525" cap="flat" cmpd="sng">
                      <a:solidFill>
                        <a:srgbClr val="1E376D"/>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79" name="Google Shape;979;p70"/>
          <p:cNvSpPr/>
          <p:nvPr/>
        </p:nvSpPr>
        <p:spPr>
          <a:xfrm>
            <a:off x="4393800" y="1698375"/>
            <a:ext cx="356400" cy="326100"/>
          </a:xfrm>
          <a:prstGeom prst="rightArrow">
            <a:avLst>
              <a:gd name="adj1" fmla="val 50000"/>
              <a:gd name="adj2" fmla="val 5000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0"/>
          <p:cNvSpPr/>
          <p:nvPr/>
        </p:nvSpPr>
        <p:spPr>
          <a:xfrm>
            <a:off x="4393800" y="2881950"/>
            <a:ext cx="356400" cy="326100"/>
          </a:xfrm>
          <a:prstGeom prst="rightArrow">
            <a:avLst>
              <a:gd name="adj1" fmla="val 50000"/>
              <a:gd name="adj2" fmla="val 5000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7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71"/>
          <p:cNvSpPr txBox="1">
            <a:spLocks noGrp="1"/>
          </p:cNvSpPr>
          <p:nvPr>
            <p:ph type="title"/>
          </p:nvPr>
        </p:nvSpPr>
        <p:spPr>
          <a:xfrm>
            <a:off x="304950" y="684275"/>
            <a:ext cx="5082300" cy="811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rgbClr val="666666"/>
                </a:solidFill>
                <a:latin typeface="Fira Sans Extra Condensed Medium"/>
                <a:ea typeface="Fira Sans Extra Condensed Medium"/>
                <a:cs typeface="Fira Sans Extra Condensed Medium"/>
                <a:sym typeface="Fira Sans Extra Condensed Medium"/>
              </a:rPr>
              <a:t>9</a:t>
            </a:r>
            <a:r>
              <a:rPr lang="en" sz="2400">
                <a:latin typeface="Fira Sans Extra Condensed Medium"/>
                <a:ea typeface="Fira Sans Extra Condensed Medium"/>
                <a:cs typeface="Fira Sans Extra Condensed Medium"/>
                <a:sym typeface="Fira Sans Extra Condensed Medium"/>
              </a:rPr>
              <a:t> Prototypical Themes </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Observed using participant’s retrospective responses</a:t>
            </a:r>
            <a:endParaRPr sz="1200">
              <a:solidFill>
                <a:srgbClr val="666666"/>
              </a:solidFill>
              <a:latin typeface="Fira Sans Extra Condensed Medium"/>
              <a:ea typeface="Fira Sans Extra Condensed Medium"/>
              <a:cs typeface="Fira Sans Extra Condensed Medium"/>
              <a:sym typeface="Fira Sans Extra Condensed Medium"/>
            </a:endParaRPr>
          </a:p>
        </p:txBody>
      </p:sp>
      <p:sp>
        <p:nvSpPr>
          <p:cNvPr id="986" name="Google Shape;986;p71"/>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QUALITATIVE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987" name="Google Shape;987;p71"/>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988" name="Google Shape;988;p71"/>
          <p:cNvPicPr preferRelativeResize="0"/>
          <p:nvPr/>
        </p:nvPicPr>
        <p:blipFill>
          <a:blip r:embed="rId3">
            <a:alphaModFix/>
          </a:blip>
          <a:stretch>
            <a:fillRect/>
          </a:stretch>
        </p:blipFill>
        <p:spPr>
          <a:xfrm>
            <a:off x="432900" y="2821914"/>
            <a:ext cx="3593399" cy="2055736"/>
          </a:xfrm>
          <a:prstGeom prst="rect">
            <a:avLst/>
          </a:prstGeom>
          <a:noFill/>
          <a:ln>
            <a:noFill/>
          </a:ln>
        </p:spPr>
      </p:pic>
      <p:sp>
        <p:nvSpPr>
          <p:cNvPr id="989" name="Google Shape;989;p71"/>
          <p:cNvSpPr/>
          <p:nvPr/>
        </p:nvSpPr>
        <p:spPr>
          <a:xfrm>
            <a:off x="486000" y="3078375"/>
            <a:ext cx="3668400" cy="492900"/>
          </a:xfrm>
          <a:prstGeom prst="rect">
            <a:avLst/>
          </a:prstGeom>
          <a:noFill/>
          <a:ln w="9525" cap="flat" cmpd="sng">
            <a:solidFill>
              <a:srgbClr val="1E37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txBox="1">
            <a:spLocks noGrp="1"/>
          </p:cNvSpPr>
          <p:nvPr>
            <p:ph type="title"/>
          </p:nvPr>
        </p:nvSpPr>
        <p:spPr>
          <a:xfrm>
            <a:off x="304950" y="1546800"/>
            <a:ext cx="4152900" cy="811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Maintenance</a:t>
            </a:r>
            <a:endParaRPr sz="3600">
              <a:solidFill>
                <a:srgbClr val="1E376D"/>
              </a:solidFill>
              <a:latin typeface="Fira Sans Extra Condensed Medium"/>
              <a:ea typeface="Fira Sans Extra Condensed Medium"/>
              <a:cs typeface="Fira Sans Extra Condensed Medium"/>
              <a:sym typeface="Fira Sans Extra Condensed Medium"/>
            </a:endParaRPr>
          </a:p>
        </p:txBody>
      </p:sp>
      <p:graphicFrame>
        <p:nvGraphicFramePr>
          <p:cNvPr id="991" name="Google Shape;991;p71"/>
          <p:cNvGraphicFramePr/>
          <p:nvPr/>
        </p:nvGraphicFramePr>
        <p:xfrm>
          <a:off x="4781450" y="892738"/>
          <a:ext cx="3000000" cy="3000000"/>
        </p:xfrm>
        <a:graphic>
          <a:graphicData uri="http://schemas.openxmlformats.org/drawingml/2006/table">
            <a:tbl>
              <a:tblPr>
                <a:noFill/>
                <a:tableStyleId>{A181FB62-89B2-42BF-A519-D96C0CBCC273}</a:tableStyleId>
              </a:tblPr>
              <a:tblGrid>
                <a:gridCol w="3974925">
                  <a:extLst>
                    <a:ext uri="{9D8B030D-6E8A-4147-A177-3AD203B41FA5}">
                      <a16:colId xmlns:a16="http://schemas.microsoft.com/office/drawing/2014/main" val="20000"/>
                    </a:ext>
                  </a:extLst>
                </a:gridCol>
              </a:tblGrid>
              <a:tr h="576725">
                <a:tc>
                  <a:txBody>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Update and Hold</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Participants held their updated beliefs throughout the study</a:t>
                      </a: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000">
                          <a:solidFill>
                            <a:srgbClr val="666666"/>
                          </a:solidFill>
                          <a:latin typeface="Fira Sans Extra Condensed"/>
                          <a:ea typeface="Fira Sans Extra Condensed"/>
                          <a:cs typeface="Fira Sans Extra Condensed"/>
                          <a:sym typeface="Fira Sans Extra Condensed"/>
                        </a:rPr>
                        <a:t>Quote: “I updated my belief based on the scatterplot I was shown.”</a:t>
                      </a:r>
                      <a:endParaRPr sz="1200"/>
                    </a:p>
                  </a:txBody>
                  <a:tcPr marL="91425" marR="91425" marT="91425" marB="91425">
                    <a:lnL w="9525" cap="flat" cmpd="sng">
                      <a:solidFill>
                        <a:srgbClr val="1E376D"/>
                      </a:solidFill>
                      <a:prstDash val="solid"/>
                      <a:round/>
                      <a:headEnd type="none" w="sm" len="sm"/>
                      <a:tailEnd type="none" w="sm" len="sm"/>
                    </a:lnL>
                    <a:lnR w="9525" cap="flat" cmpd="sng">
                      <a:solidFill>
                        <a:srgbClr val="1E376D"/>
                      </a:solidFill>
                      <a:prstDash val="solid"/>
                      <a:round/>
                      <a:headEnd type="none" w="sm" len="sm"/>
                      <a:tailEnd type="none" w="sm" len="sm"/>
                    </a:lnR>
                    <a:lnT w="9525" cap="flat" cmpd="sng">
                      <a:solidFill>
                        <a:srgbClr val="1E376D"/>
                      </a:solidFill>
                      <a:prstDash val="solid"/>
                      <a:round/>
                      <a:headEnd type="none" w="sm" len="sm"/>
                      <a:tailEnd type="none" w="sm" len="sm"/>
                    </a:lnT>
                    <a:lnB w="9525" cap="flat" cmpd="sng">
                      <a:solidFill>
                        <a:srgbClr val="1E376D"/>
                      </a:solidFill>
                      <a:prstDash val="solid"/>
                      <a:round/>
                      <a:headEnd type="none" w="sm" len="sm"/>
                      <a:tailEnd type="none" w="sm" len="sm"/>
                    </a:lnB>
                  </a:tcPr>
                </a:tc>
                <a:extLst>
                  <a:ext uri="{0D108BD9-81ED-4DB2-BD59-A6C34878D82A}">
                    <a16:rowId xmlns:a16="http://schemas.microsoft.com/office/drawing/2014/main" val="10000"/>
                  </a:ext>
                </a:extLst>
              </a:tr>
              <a:tr h="548200">
                <a:tc>
                  <a:txBody>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Maintaining Strong Prior</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Participants discarded the data shown and maintained their prior belief throughout the study.</a:t>
                      </a: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000">
                          <a:solidFill>
                            <a:srgbClr val="666666"/>
                          </a:solidFill>
                          <a:latin typeface="Fira Sans Extra Condensed"/>
                          <a:ea typeface="Fira Sans Extra Condensed"/>
                          <a:cs typeface="Fira Sans Extra Condensed"/>
                          <a:sym typeface="Fira Sans Extra Condensed"/>
                        </a:rPr>
                        <a:t>Quote: “I decided to stick with my initial belief because I had a feeling that I was correct, but I wasn't 100% sure.”</a:t>
                      </a:r>
                      <a:endParaRPr sz="1200"/>
                    </a:p>
                  </a:txBody>
                  <a:tcPr marL="91425" marR="91425" marT="91425" marB="91425">
                    <a:lnL w="9525" cap="flat" cmpd="sng">
                      <a:solidFill>
                        <a:srgbClr val="1E376D"/>
                      </a:solidFill>
                      <a:prstDash val="solid"/>
                      <a:round/>
                      <a:headEnd type="none" w="sm" len="sm"/>
                      <a:tailEnd type="none" w="sm" len="sm"/>
                    </a:lnL>
                    <a:lnR w="9525" cap="flat" cmpd="sng">
                      <a:solidFill>
                        <a:srgbClr val="1E376D"/>
                      </a:solidFill>
                      <a:prstDash val="solid"/>
                      <a:round/>
                      <a:headEnd type="none" w="sm" len="sm"/>
                      <a:tailEnd type="none" w="sm" len="sm"/>
                    </a:lnR>
                    <a:lnT w="9525" cap="flat" cmpd="sng">
                      <a:solidFill>
                        <a:srgbClr val="1E376D"/>
                      </a:solidFill>
                      <a:prstDash val="solid"/>
                      <a:round/>
                      <a:headEnd type="none" w="sm" len="sm"/>
                      <a:tailEnd type="none" w="sm" len="sm"/>
                    </a:lnT>
                    <a:lnB w="9525" cap="flat" cmpd="sng">
                      <a:solidFill>
                        <a:srgbClr val="1E376D"/>
                      </a:solidFill>
                      <a:prstDash val="solid"/>
                      <a:round/>
                      <a:headEnd type="none" w="sm" len="sm"/>
                      <a:tailEnd type="none" w="sm" len="sm"/>
                    </a:lnB>
                  </a:tcPr>
                </a:tc>
                <a:extLst>
                  <a:ext uri="{0D108BD9-81ED-4DB2-BD59-A6C34878D82A}">
                    <a16:rowId xmlns:a16="http://schemas.microsoft.com/office/drawing/2014/main" val="10001"/>
                  </a:ext>
                </a:extLst>
              </a:tr>
              <a:tr h="548200">
                <a:tc>
                  <a:txBody>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High Uncertainty in the Same Belief</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Fira Sans Extra Condensed"/>
                          <a:ea typeface="Fira Sans Extra Condensed"/>
                          <a:cs typeface="Fira Sans Extra Condensed"/>
                          <a:sym typeface="Fira Sans Extra Condensed"/>
                        </a:rPr>
                        <a:t>Participants maintained updated beliefs with high uncertainty throughout the study.</a:t>
                      </a:r>
                      <a:endParaRPr sz="1200">
                        <a:solidFill>
                          <a:schemeClr val="dk1"/>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1200">
                        <a:solidFill>
                          <a:srgbClr val="666666"/>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000">
                          <a:solidFill>
                            <a:srgbClr val="666666"/>
                          </a:solidFill>
                          <a:latin typeface="Fira Sans Extra Condensed"/>
                          <a:ea typeface="Fira Sans Extra Condensed"/>
                          <a:cs typeface="Fira Sans Extra Condensed"/>
                          <a:sym typeface="Fira Sans Extra Condensed"/>
                        </a:rPr>
                        <a:t>Quote: “According to the data there is a strong negative correlation but I do not believe this so I left a wide range of error.”</a:t>
                      </a:r>
                      <a:endParaRPr sz="1200"/>
                    </a:p>
                  </a:txBody>
                  <a:tcPr marL="91425" marR="91425" marT="91425" marB="91425">
                    <a:lnL w="9525" cap="flat" cmpd="sng">
                      <a:solidFill>
                        <a:srgbClr val="1E376D"/>
                      </a:solidFill>
                      <a:prstDash val="solid"/>
                      <a:round/>
                      <a:headEnd type="none" w="sm" len="sm"/>
                      <a:tailEnd type="none" w="sm" len="sm"/>
                    </a:lnL>
                    <a:lnR w="9525" cap="flat" cmpd="sng">
                      <a:solidFill>
                        <a:srgbClr val="1E376D"/>
                      </a:solidFill>
                      <a:prstDash val="solid"/>
                      <a:round/>
                      <a:headEnd type="none" w="sm" len="sm"/>
                      <a:tailEnd type="none" w="sm" len="sm"/>
                    </a:lnR>
                    <a:lnT w="9525" cap="flat" cmpd="sng">
                      <a:solidFill>
                        <a:srgbClr val="1E376D"/>
                      </a:solidFill>
                      <a:prstDash val="solid"/>
                      <a:round/>
                      <a:headEnd type="none" w="sm" len="sm"/>
                      <a:tailEnd type="none" w="sm" len="sm"/>
                    </a:lnT>
                    <a:lnB w="9525" cap="flat" cmpd="sng">
                      <a:solidFill>
                        <a:srgbClr val="1E376D"/>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92" name="Google Shape;992;p71"/>
          <p:cNvSpPr/>
          <p:nvPr/>
        </p:nvSpPr>
        <p:spPr>
          <a:xfrm>
            <a:off x="4348300" y="1311675"/>
            <a:ext cx="356400" cy="326100"/>
          </a:xfrm>
          <a:prstGeom prst="rightArrow">
            <a:avLst>
              <a:gd name="adj1" fmla="val 50000"/>
              <a:gd name="adj2" fmla="val 5000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1"/>
          <p:cNvSpPr/>
          <p:nvPr/>
        </p:nvSpPr>
        <p:spPr>
          <a:xfrm>
            <a:off x="4348300" y="2495825"/>
            <a:ext cx="356400" cy="326100"/>
          </a:xfrm>
          <a:prstGeom prst="rightArrow">
            <a:avLst>
              <a:gd name="adj1" fmla="val 50000"/>
              <a:gd name="adj2" fmla="val 5000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1"/>
          <p:cNvSpPr/>
          <p:nvPr/>
        </p:nvSpPr>
        <p:spPr>
          <a:xfrm>
            <a:off x="4348300" y="3777975"/>
            <a:ext cx="356400" cy="326100"/>
          </a:xfrm>
          <a:prstGeom prst="rightArrow">
            <a:avLst>
              <a:gd name="adj1" fmla="val 50000"/>
              <a:gd name="adj2" fmla="val 5000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9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9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304950" y="684275"/>
            <a:ext cx="5525700" cy="108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666666"/>
                </a:solidFill>
                <a:latin typeface="Fira Sans Extra Condensed Medium"/>
                <a:ea typeface="Fira Sans Extra Condensed Medium"/>
                <a:cs typeface="Fira Sans Extra Condensed Medium"/>
                <a:sym typeface="Fira Sans Extra Condensed Medium"/>
              </a:rPr>
              <a:t>The</a:t>
            </a:r>
            <a:r>
              <a:rPr lang="en" sz="3200">
                <a:latin typeface="Fira Sans Extra Condensed Medium"/>
                <a:ea typeface="Fira Sans Extra Condensed Medium"/>
                <a:cs typeface="Fira Sans Extra Condensed Medium"/>
                <a:sym typeface="Fira Sans Extra Condensed Medium"/>
              </a:rPr>
              <a:t> Belief Update Framework</a:t>
            </a:r>
            <a:endParaRPr sz="3200">
              <a:solidFill>
                <a:srgbClr val="666666"/>
              </a:solidFill>
              <a:latin typeface="Fira Sans Extra Condensed Medium"/>
              <a:ea typeface="Fira Sans Extra Condensed Medium"/>
              <a:cs typeface="Fira Sans Extra Condensed Medium"/>
              <a:sym typeface="Fira Sans Extra Condensed Medium"/>
            </a:endParaRPr>
          </a:p>
        </p:txBody>
      </p:sp>
      <p:sp>
        <p:nvSpPr>
          <p:cNvPr id="117" name="Google Shape;117;p18"/>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Clr>
                <a:schemeClr val="dk1"/>
              </a:buClr>
              <a:buSzPts val="1100"/>
              <a:buFont typeface="Arial"/>
              <a:buNone/>
            </a:pPr>
            <a:r>
              <a:rPr lang="en">
                <a:solidFill>
                  <a:srgbClr val="999999"/>
                </a:solidFill>
                <a:latin typeface="Fira Sans Extra Condensed SemiBold"/>
                <a:ea typeface="Fira Sans Extra Condensed SemiBold"/>
                <a:cs typeface="Fira Sans Extra Condensed SemiBold"/>
                <a:sym typeface="Fira Sans Extra Condensed SemiBold"/>
              </a:rPr>
              <a:t>BACKGROUND</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118" name="Google Shape;118;p18"/>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sp>
        <p:nvSpPr>
          <p:cNvPr id="119" name="Google Shape;119;p18"/>
          <p:cNvSpPr txBox="1">
            <a:spLocks noGrp="1"/>
          </p:cNvSpPr>
          <p:nvPr>
            <p:ph type="title"/>
          </p:nvPr>
        </p:nvSpPr>
        <p:spPr>
          <a:xfrm>
            <a:off x="342600" y="1609250"/>
            <a:ext cx="3099300" cy="103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rgbClr val="595959"/>
                </a:solidFill>
                <a:latin typeface="Fira Sans Extra Condensed Medium"/>
                <a:ea typeface="Fira Sans Extra Condensed Medium"/>
                <a:cs typeface="Fira Sans Extra Condensed Medium"/>
                <a:sym typeface="Fira Sans Extra Condensed Medium"/>
              </a:rPr>
              <a:t>Previous studies </a:t>
            </a:r>
            <a:r>
              <a:rPr lang="en" sz="1400">
                <a:solidFill>
                  <a:srgbClr val="595959"/>
                </a:solidFill>
                <a:highlight>
                  <a:schemeClr val="lt1"/>
                </a:highlight>
                <a:latin typeface="Fira Sans Extra Condensed Medium"/>
                <a:ea typeface="Fira Sans Extra Condensed Medium"/>
                <a:cs typeface="Fira Sans Extra Condensed Medium"/>
                <a:sym typeface="Fira Sans Extra Condensed Medium"/>
              </a:rPr>
              <a:t>measure “updated” beliefs</a:t>
            </a:r>
            <a:r>
              <a:rPr lang="en" sz="1400" i="1">
                <a:solidFill>
                  <a:schemeClr val="accent3"/>
                </a:solidFill>
                <a:highlight>
                  <a:schemeClr val="lt1"/>
                </a:highlight>
                <a:latin typeface="Fira Sans Extra Condensed Medium"/>
                <a:ea typeface="Fira Sans Extra Condensed Medium"/>
                <a:cs typeface="Fira Sans Extra Condensed Medium"/>
                <a:sym typeface="Fira Sans Extra Condensed Medium"/>
              </a:rPr>
              <a:t> </a:t>
            </a:r>
            <a:r>
              <a:rPr lang="en" sz="1400" i="1">
                <a:solidFill>
                  <a:srgbClr val="1E376D"/>
                </a:solidFill>
                <a:highlight>
                  <a:schemeClr val="lt1"/>
                </a:highlight>
                <a:latin typeface="Fira Sans Extra Condensed Medium"/>
                <a:ea typeface="Fira Sans Extra Condensed Medium"/>
                <a:cs typeface="Fira Sans Extra Condensed Medium"/>
                <a:sym typeface="Fira Sans Extra Condensed Medium"/>
              </a:rPr>
              <a:t>immediately</a:t>
            </a:r>
            <a:r>
              <a:rPr lang="en" sz="1400" i="1">
                <a:solidFill>
                  <a:schemeClr val="accent3"/>
                </a:solidFill>
                <a:highlight>
                  <a:schemeClr val="lt1"/>
                </a:highlight>
                <a:latin typeface="Fira Sans Extra Condensed Medium"/>
                <a:ea typeface="Fira Sans Extra Condensed Medium"/>
                <a:cs typeface="Fira Sans Extra Condensed Medium"/>
                <a:sym typeface="Fira Sans Extra Condensed Medium"/>
              </a:rPr>
              <a:t> </a:t>
            </a:r>
            <a:r>
              <a:rPr lang="en" sz="1400" i="1">
                <a:solidFill>
                  <a:srgbClr val="595959"/>
                </a:solidFill>
                <a:highlight>
                  <a:schemeClr val="lt1"/>
                </a:highlight>
                <a:latin typeface="Fira Sans Extra Condensed Medium"/>
                <a:ea typeface="Fira Sans Extra Condensed Medium"/>
                <a:cs typeface="Fira Sans Extra Condensed Medium"/>
                <a:sym typeface="Fira Sans Extra Condensed Medium"/>
              </a:rPr>
              <a:t>after new data is shown.</a:t>
            </a:r>
            <a:r>
              <a:rPr lang="en" sz="1400">
                <a:solidFill>
                  <a:srgbClr val="595959"/>
                </a:solidFill>
                <a:latin typeface="Fira Sans Extra Condensed Medium"/>
                <a:ea typeface="Fira Sans Extra Condensed Medium"/>
                <a:cs typeface="Fira Sans Extra Condensed Medium"/>
                <a:sym typeface="Fira Sans Extra Condensed Medium"/>
              </a:rPr>
              <a:t>  </a:t>
            </a:r>
            <a:endParaRPr sz="1400">
              <a:solidFill>
                <a:srgbClr val="595959"/>
              </a:solidFill>
              <a:latin typeface="Fira Sans Extra Condensed Medium"/>
              <a:ea typeface="Fira Sans Extra Condensed Medium"/>
              <a:cs typeface="Fira Sans Extra Condensed Medium"/>
              <a:sym typeface="Fira Sans Extra Condensed Medium"/>
            </a:endParaRPr>
          </a:p>
        </p:txBody>
      </p:sp>
      <p:pic>
        <p:nvPicPr>
          <p:cNvPr id="120" name="Google Shape;120;p18"/>
          <p:cNvPicPr preferRelativeResize="0"/>
          <p:nvPr/>
        </p:nvPicPr>
        <p:blipFill>
          <a:blip r:embed="rId3">
            <a:alphaModFix/>
          </a:blip>
          <a:stretch>
            <a:fillRect/>
          </a:stretch>
        </p:blipFill>
        <p:spPr>
          <a:xfrm>
            <a:off x="4154250" y="2890900"/>
            <a:ext cx="4709225" cy="1432925"/>
          </a:xfrm>
          <a:prstGeom prst="rect">
            <a:avLst/>
          </a:prstGeom>
          <a:noFill/>
          <a:ln>
            <a:noFill/>
          </a:ln>
        </p:spPr>
      </p:pic>
      <p:pic>
        <p:nvPicPr>
          <p:cNvPr id="121" name="Google Shape;121;p18"/>
          <p:cNvPicPr preferRelativeResize="0"/>
          <p:nvPr/>
        </p:nvPicPr>
        <p:blipFill>
          <a:blip r:embed="rId4">
            <a:alphaModFix/>
          </a:blip>
          <a:stretch>
            <a:fillRect/>
          </a:stretch>
        </p:blipFill>
        <p:spPr>
          <a:xfrm>
            <a:off x="4154250" y="1389902"/>
            <a:ext cx="4709225" cy="1257648"/>
          </a:xfrm>
          <a:prstGeom prst="rect">
            <a:avLst/>
          </a:prstGeom>
          <a:noFill/>
          <a:ln>
            <a:noFill/>
          </a:ln>
        </p:spPr>
      </p:pic>
      <p:sp>
        <p:nvSpPr>
          <p:cNvPr id="122" name="Google Shape;122;p18"/>
          <p:cNvSpPr txBox="1">
            <a:spLocks noGrp="1"/>
          </p:cNvSpPr>
          <p:nvPr>
            <p:ph type="title"/>
          </p:nvPr>
        </p:nvSpPr>
        <p:spPr>
          <a:xfrm>
            <a:off x="384000" y="3950275"/>
            <a:ext cx="3471300" cy="45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666666"/>
                </a:solidFill>
                <a:highlight>
                  <a:srgbClr val="FFFFFF"/>
                </a:highlight>
                <a:latin typeface="Fira Sans Extra Condensed"/>
                <a:ea typeface="Fira Sans Extra Condensed"/>
                <a:cs typeface="Fira Sans Extra Condensed"/>
                <a:sym typeface="Fira Sans Extra Condensed"/>
              </a:rPr>
              <a:t>Kim, Yea-Seul, et al. "Bayesian-assisted inference from visualized data." </a:t>
            </a:r>
            <a:r>
              <a:rPr lang="en" sz="800" i="1">
                <a:solidFill>
                  <a:srgbClr val="666666"/>
                </a:solidFill>
                <a:highlight>
                  <a:srgbClr val="FFFFFF"/>
                </a:highlight>
                <a:latin typeface="Fira Sans Extra Condensed"/>
                <a:ea typeface="Fira Sans Extra Condensed"/>
                <a:cs typeface="Fira Sans Extra Condensed"/>
                <a:sym typeface="Fira Sans Extra Condensed"/>
              </a:rPr>
              <a:t>IEEE Transactions on Visualization and Computer Graphics</a:t>
            </a:r>
            <a:r>
              <a:rPr lang="en" sz="800">
                <a:solidFill>
                  <a:srgbClr val="666666"/>
                </a:solidFill>
                <a:highlight>
                  <a:srgbClr val="FFFFFF"/>
                </a:highlight>
                <a:latin typeface="Fira Sans Extra Condensed"/>
                <a:ea typeface="Fira Sans Extra Condensed"/>
                <a:cs typeface="Fira Sans Extra Condensed"/>
                <a:sym typeface="Fira Sans Extra Condensed"/>
              </a:rPr>
              <a:t> 27.2 (2020): 989-999.</a:t>
            </a:r>
            <a:endParaRPr sz="800">
              <a:solidFill>
                <a:srgbClr val="666666"/>
              </a:solidFill>
              <a:latin typeface="Fira Sans Extra Condensed"/>
              <a:ea typeface="Fira Sans Extra Condensed"/>
              <a:cs typeface="Fira Sans Extra Condensed"/>
              <a:sym typeface="Fira Sans Extra Condensed"/>
            </a:endParaRPr>
          </a:p>
        </p:txBody>
      </p:sp>
      <p:sp>
        <p:nvSpPr>
          <p:cNvPr id="123" name="Google Shape;123;p18"/>
          <p:cNvSpPr txBox="1">
            <a:spLocks noGrp="1"/>
          </p:cNvSpPr>
          <p:nvPr>
            <p:ph type="title"/>
          </p:nvPr>
        </p:nvSpPr>
        <p:spPr>
          <a:xfrm>
            <a:off x="384000" y="4457550"/>
            <a:ext cx="3691200" cy="45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666666"/>
                </a:solidFill>
                <a:highlight>
                  <a:srgbClr val="FFFFFF"/>
                </a:highlight>
                <a:latin typeface="Fira Sans Extra Condensed"/>
                <a:ea typeface="Fira Sans Extra Condensed"/>
                <a:cs typeface="Fira Sans Extra Condensed"/>
                <a:sym typeface="Fira Sans Extra Condensed"/>
              </a:rPr>
              <a:t>Karduni, Alireza, et al. "A bayesian cognition approach for belief updating of correlation judgement through uncertainty visualizations." </a:t>
            </a:r>
            <a:r>
              <a:rPr lang="en" sz="800" i="1">
                <a:solidFill>
                  <a:srgbClr val="666666"/>
                </a:solidFill>
                <a:highlight>
                  <a:srgbClr val="FFFFFF"/>
                </a:highlight>
                <a:latin typeface="Fira Sans Extra Condensed"/>
                <a:ea typeface="Fira Sans Extra Condensed"/>
                <a:cs typeface="Fira Sans Extra Condensed"/>
                <a:sym typeface="Fira Sans Extra Condensed"/>
              </a:rPr>
              <a:t>IEEE Transactions on Visualization and Computer Graphics</a:t>
            </a:r>
            <a:r>
              <a:rPr lang="en" sz="800">
                <a:solidFill>
                  <a:srgbClr val="666666"/>
                </a:solidFill>
                <a:highlight>
                  <a:srgbClr val="FFFFFF"/>
                </a:highlight>
                <a:latin typeface="Fira Sans Extra Condensed"/>
                <a:ea typeface="Fira Sans Extra Condensed"/>
                <a:cs typeface="Fira Sans Extra Condensed"/>
                <a:sym typeface="Fira Sans Extra Condensed"/>
              </a:rPr>
              <a:t> 27.2 (2020): 978-988.</a:t>
            </a:r>
            <a:endParaRPr sz="800">
              <a:solidFill>
                <a:srgbClr val="666666"/>
              </a:solidFill>
              <a:latin typeface="Fira Sans Extra Condensed"/>
              <a:ea typeface="Fira Sans Extra Condensed"/>
              <a:cs typeface="Fira Sans Extra Condensed"/>
              <a:sym typeface="Fira Sans Extra Condensed"/>
            </a:endParaRPr>
          </a:p>
        </p:txBody>
      </p:sp>
      <p:cxnSp>
        <p:nvCxnSpPr>
          <p:cNvPr id="124" name="Google Shape;124;p18"/>
          <p:cNvCxnSpPr/>
          <p:nvPr/>
        </p:nvCxnSpPr>
        <p:spPr>
          <a:xfrm>
            <a:off x="439750" y="3980600"/>
            <a:ext cx="0" cy="363900"/>
          </a:xfrm>
          <a:prstGeom prst="straightConnector1">
            <a:avLst/>
          </a:prstGeom>
          <a:noFill/>
          <a:ln w="9525" cap="flat" cmpd="sng">
            <a:solidFill>
              <a:schemeClr val="dk2"/>
            </a:solidFill>
            <a:prstDash val="solid"/>
            <a:round/>
            <a:headEnd type="none" w="med" len="med"/>
            <a:tailEnd type="none" w="med" len="med"/>
          </a:ln>
        </p:spPr>
      </p:cxnSp>
      <p:cxnSp>
        <p:nvCxnSpPr>
          <p:cNvPr id="125" name="Google Shape;125;p18"/>
          <p:cNvCxnSpPr/>
          <p:nvPr/>
        </p:nvCxnSpPr>
        <p:spPr>
          <a:xfrm>
            <a:off x="439750" y="4547850"/>
            <a:ext cx="0" cy="441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72"/>
          <p:cNvSpPr txBox="1">
            <a:spLocks noGrp="1"/>
          </p:cNvSpPr>
          <p:nvPr>
            <p:ph type="title"/>
          </p:nvPr>
        </p:nvSpPr>
        <p:spPr>
          <a:xfrm>
            <a:off x="304950" y="684275"/>
            <a:ext cx="5082300" cy="811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rgbClr val="666666"/>
                </a:solidFill>
                <a:latin typeface="Fira Sans Extra Condensed Medium"/>
                <a:ea typeface="Fira Sans Extra Condensed Medium"/>
                <a:cs typeface="Fira Sans Extra Condensed Medium"/>
                <a:sym typeface="Fira Sans Extra Condensed Medium"/>
              </a:rPr>
              <a:t>9</a:t>
            </a:r>
            <a:r>
              <a:rPr lang="en" sz="2400">
                <a:latin typeface="Fira Sans Extra Condensed Medium"/>
                <a:ea typeface="Fira Sans Extra Condensed Medium"/>
                <a:cs typeface="Fira Sans Extra Condensed Medium"/>
                <a:sym typeface="Fira Sans Extra Condensed Medium"/>
              </a:rPr>
              <a:t> Prototypical Themes </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Fira Sans Extra Condensed Medium"/>
                <a:ea typeface="Fira Sans Extra Condensed Medium"/>
                <a:cs typeface="Fira Sans Extra Condensed Medium"/>
                <a:sym typeface="Fira Sans Extra Condensed Medium"/>
              </a:rPr>
              <a:t>Observed using participant’s retrospective responses</a:t>
            </a:r>
            <a:endParaRPr sz="1200">
              <a:solidFill>
                <a:srgbClr val="666666"/>
              </a:solidFill>
              <a:latin typeface="Fira Sans Extra Condensed Medium"/>
              <a:ea typeface="Fira Sans Extra Condensed Medium"/>
              <a:cs typeface="Fira Sans Extra Condensed Medium"/>
              <a:sym typeface="Fira Sans Extra Condensed Medium"/>
            </a:endParaRPr>
          </a:p>
        </p:txBody>
      </p:sp>
      <p:sp>
        <p:nvSpPr>
          <p:cNvPr id="1000" name="Google Shape;1000;p72"/>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QUALITATIVE ANALYSIS</a:t>
            </a:r>
            <a:endParaRPr>
              <a:solidFill>
                <a:srgbClr val="999999"/>
              </a:solidFill>
              <a:latin typeface="Fira Sans Extra Condensed SemiBold"/>
              <a:ea typeface="Fira Sans Extra Condensed SemiBold"/>
              <a:cs typeface="Fira Sans Extra Condensed SemiBold"/>
              <a:sym typeface="Fira Sans Extra Condensed SemiBold"/>
            </a:endParaRPr>
          </a:p>
        </p:txBody>
      </p:sp>
      <p:cxnSp>
        <p:nvCxnSpPr>
          <p:cNvPr id="1001" name="Google Shape;1001;p72"/>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1002" name="Google Shape;1002;p72"/>
          <p:cNvPicPr preferRelativeResize="0"/>
          <p:nvPr/>
        </p:nvPicPr>
        <p:blipFill>
          <a:blip r:embed="rId3">
            <a:alphaModFix/>
          </a:blip>
          <a:stretch>
            <a:fillRect/>
          </a:stretch>
        </p:blipFill>
        <p:spPr>
          <a:xfrm>
            <a:off x="432900" y="2821914"/>
            <a:ext cx="3593399" cy="2055736"/>
          </a:xfrm>
          <a:prstGeom prst="rect">
            <a:avLst/>
          </a:prstGeom>
          <a:noFill/>
          <a:ln>
            <a:noFill/>
          </a:ln>
        </p:spPr>
      </p:pic>
      <p:sp>
        <p:nvSpPr>
          <p:cNvPr id="1003" name="Google Shape;1003;p72"/>
          <p:cNvSpPr/>
          <p:nvPr/>
        </p:nvSpPr>
        <p:spPr>
          <a:xfrm>
            <a:off x="743050" y="2821925"/>
            <a:ext cx="3343800" cy="242700"/>
          </a:xfrm>
          <a:prstGeom prst="rect">
            <a:avLst/>
          </a:prstGeom>
          <a:noFill/>
          <a:ln w="9525" cap="flat" cmpd="sng">
            <a:solidFill>
              <a:srgbClr val="1E37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2"/>
          <p:cNvSpPr txBox="1">
            <a:spLocks noGrp="1"/>
          </p:cNvSpPr>
          <p:nvPr>
            <p:ph type="title"/>
          </p:nvPr>
        </p:nvSpPr>
        <p:spPr>
          <a:xfrm>
            <a:off x="304950" y="1546800"/>
            <a:ext cx="4152900" cy="811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600">
                <a:solidFill>
                  <a:srgbClr val="1E376D"/>
                </a:solidFill>
                <a:latin typeface="Fira Sans Extra Condensed Medium"/>
                <a:ea typeface="Fira Sans Extra Condensed Medium"/>
                <a:cs typeface="Fira Sans Extra Condensed Medium"/>
                <a:sym typeface="Fira Sans Extra Condensed Medium"/>
              </a:rPr>
              <a:t>Incoherent Responses</a:t>
            </a:r>
            <a:endParaRPr sz="3600">
              <a:solidFill>
                <a:srgbClr val="1E376D"/>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1008"/>
        <p:cNvGrpSpPr/>
        <p:nvPr/>
      </p:nvGrpSpPr>
      <p:grpSpPr>
        <a:xfrm>
          <a:off x="0" y="0"/>
          <a:ext cx="0" cy="0"/>
          <a:chOff x="0" y="0"/>
          <a:chExt cx="0" cy="0"/>
        </a:xfrm>
      </p:grpSpPr>
      <p:sp>
        <p:nvSpPr>
          <p:cNvPr id="1009" name="Google Shape;1009;p73"/>
          <p:cNvSpPr txBox="1">
            <a:spLocks noGrp="1"/>
          </p:cNvSpPr>
          <p:nvPr>
            <p:ph type="ctrTitle"/>
          </p:nvPr>
        </p:nvSpPr>
        <p:spPr>
          <a:xfrm>
            <a:off x="3358875" y="1502450"/>
            <a:ext cx="20112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ANALYSIS</a:t>
            </a:r>
            <a:endParaRPr sz="1600">
              <a:solidFill>
                <a:srgbClr val="1E376D"/>
              </a:solidFill>
              <a:latin typeface="Fira Sans Extra Condensed Medium"/>
              <a:ea typeface="Fira Sans Extra Condensed Medium"/>
              <a:cs typeface="Fira Sans Extra Condensed Medium"/>
              <a:sym typeface="Fira Sans Extra Condensed Medium"/>
            </a:endParaRPr>
          </a:p>
        </p:txBody>
      </p:sp>
      <p:sp>
        <p:nvSpPr>
          <p:cNvPr id="1010" name="Google Shape;1010;p73"/>
          <p:cNvSpPr txBox="1">
            <a:spLocks noGrp="1"/>
          </p:cNvSpPr>
          <p:nvPr>
            <p:ph type="subTitle" idx="1"/>
          </p:nvPr>
        </p:nvSpPr>
        <p:spPr>
          <a:xfrm>
            <a:off x="5556325" y="1502450"/>
            <a:ext cx="3231300" cy="19551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800">
                <a:solidFill>
                  <a:srgbClr val="666666"/>
                </a:solidFill>
                <a:latin typeface="Fira Sans Extra Condensed Medium"/>
                <a:ea typeface="Fira Sans Extra Condensed Medium"/>
                <a:cs typeface="Fira Sans Extra Condensed Medium"/>
                <a:sym typeface="Fira Sans Extra Condensed Medium"/>
              </a:rPr>
              <a:t>Analysis 2</a:t>
            </a:r>
            <a:endParaRPr sz="18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endParaRPr sz="18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80000"/>
              </a:lnSpc>
              <a:spcBef>
                <a:spcPts val="0"/>
              </a:spcBef>
              <a:spcAft>
                <a:spcPts val="0"/>
              </a:spcAft>
              <a:buNone/>
            </a:pPr>
            <a:r>
              <a:rPr lang="en" sz="3600">
                <a:solidFill>
                  <a:srgbClr val="1E376D"/>
                </a:solidFill>
                <a:latin typeface="Fira Sans Extra Condensed Medium"/>
                <a:ea typeface="Fira Sans Extra Condensed Medium"/>
                <a:cs typeface="Fira Sans Extra Condensed Medium"/>
                <a:sym typeface="Fira Sans Extra Condensed Medium"/>
              </a:rPr>
              <a:t>Qualitative Analysis</a:t>
            </a:r>
            <a:endParaRPr sz="3600" baseline="300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1011" name="Google Shape;1011;p73"/>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1012" name="Google Shape;1012;p73"/>
          <p:cNvSpPr txBox="1">
            <a:spLocks noGrp="1"/>
          </p:cNvSpPr>
          <p:nvPr>
            <p:ph type="ctrTitle"/>
          </p:nvPr>
        </p:nvSpPr>
        <p:spPr>
          <a:xfrm>
            <a:off x="379425" y="2264475"/>
            <a:ext cx="5028000" cy="8235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1400">
                <a:solidFill>
                  <a:srgbClr val="CCCCCC"/>
                </a:solidFill>
                <a:latin typeface="Fira Sans Extra Condensed SemiBold"/>
                <a:ea typeface="Fira Sans Extra Condensed SemiBold"/>
                <a:cs typeface="Fira Sans Extra Condensed SemiBold"/>
                <a:sym typeface="Fira Sans Extra Condensed SemiBold"/>
              </a:rPr>
              <a:t>We analyzed participant data to identify if there were  statistically significant signs of belief ‘decay’. </a:t>
            </a:r>
            <a:endParaRPr sz="1400">
              <a:solidFill>
                <a:srgbClr val="CCCCCC"/>
              </a:solidFill>
              <a:latin typeface="Fira Sans Extra Condensed SemiBold"/>
              <a:ea typeface="Fira Sans Extra Condensed SemiBold"/>
              <a:cs typeface="Fira Sans Extra Condensed SemiBold"/>
              <a:sym typeface="Fira Sans Extra Condensed SemiBold"/>
            </a:endParaRPr>
          </a:p>
        </p:txBody>
      </p:sp>
      <p:sp>
        <p:nvSpPr>
          <p:cNvPr id="1013" name="Google Shape;1013;p73"/>
          <p:cNvSpPr txBox="1">
            <a:spLocks noGrp="1"/>
          </p:cNvSpPr>
          <p:nvPr>
            <p:ph type="ctrTitle"/>
          </p:nvPr>
        </p:nvSpPr>
        <p:spPr>
          <a:xfrm>
            <a:off x="379425" y="3266075"/>
            <a:ext cx="5028000" cy="8235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Clr>
                <a:schemeClr val="dk1"/>
              </a:buClr>
              <a:buSzPct val="68750"/>
              <a:buFont typeface="Arial"/>
              <a:buNone/>
            </a:pPr>
            <a:r>
              <a:rPr lang="en" sz="1600">
                <a:solidFill>
                  <a:srgbClr val="434343"/>
                </a:solidFill>
                <a:latin typeface="Fira Sans Extra Condensed SemiBold"/>
                <a:ea typeface="Fira Sans Extra Condensed SemiBold"/>
                <a:cs typeface="Fira Sans Extra Condensed SemiBold"/>
                <a:sym typeface="Fira Sans Extra Condensed SemiBold"/>
              </a:rPr>
              <a:t>We also qualitatively analyzed </a:t>
            </a:r>
            <a:r>
              <a:rPr lang="en" sz="1600">
                <a:solidFill>
                  <a:srgbClr val="1E376D"/>
                </a:solidFill>
                <a:latin typeface="Fira Sans Extra Condensed SemiBold"/>
                <a:ea typeface="Fira Sans Extra Condensed SemiBold"/>
                <a:cs typeface="Fira Sans Extra Condensed SemiBold"/>
                <a:sym typeface="Fira Sans Extra Condensed SemiBold"/>
              </a:rPr>
              <a:t>participant responses</a:t>
            </a:r>
            <a:r>
              <a:rPr lang="en" sz="1600">
                <a:solidFill>
                  <a:srgbClr val="434343"/>
                </a:solidFill>
                <a:latin typeface="Fira Sans Extra Condensed SemiBold"/>
                <a:ea typeface="Fira Sans Extra Condensed SemiBold"/>
                <a:cs typeface="Fira Sans Extra Condensed SemiBold"/>
                <a:sym typeface="Fira Sans Extra Condensed SemiBold"/>
              </a:rPr>
              <a:t> for hidden trends. </a:t>
            </a: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434343"/>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B7B7B7"/>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SemiBold"/>
              <a:ea typeface="Fira Sans Extra Condensed SemiBold"/>
              <a:cs typeface="Fira Sans Extra Condensed SemiBold"/>
              <a:sym typeface="Fira Sans Extra Condensed SemiBold"/>
            </a:endParaRPr>
          </a:p>
          <a:p>
            <a:pPr marL="0" lvl="0" indent="0" algn="r" rtl="0">
              <a:spcBef>
                <a:spcPts val="0"/>
              </a:spcBef>
              <a:spcAft>
                <a:spcPts val="0"/>
              </a:spcAft>
              <a:buNone/>
            </a:pPr>
            <a:endParaRPr sz="1600">
              <a:solidFill>
                <a:srgbClr val="D9D9D9"/>
              </a:solidFill>
              <a:latin typeface="Fira Sans Extra Condensed Medium"/>
              <a:ea typeface="Fira Sans Extra Condensed Medium"/>
              <a:cs typeface="Fira Sans Extra Condensed Medium"/>
              <a:sym typeface="Fira Sans Extra Condensed Medium"/>
            </a:endParaRPr>
          </a:p>
        </p:txBody>
      </p:sp>
      <p:sp>
        <p:nvSpPr>
          <p:cNvPr id="1014" name="Google Shape;1014;p73"/>
          <p:cNvSpPr txBox="1">
            <a:spLocks noGrp="1"/>
          </p:cNvSpPr>
          <p:nvPr>
            <p:ph type="title" idx="4294967295"/>
          </p:nvPr>
        </p:nvSpPr>
        <p:spPr>
          <a:xfrm>
            <a:off x="5556325" y="3087975"/>
            <a:ext cx="3231300" cy="1493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rgbClr val="1E376D"/>
                </a:solidFill>
                <a:latin typeface="Fira Sans Extra Condensed SemiBold"/>
                <a:ea typeface="Fira Sans Extra Condensed SemiBold"/>
                <a:cs typeface="Fira Sans Extra Condensed SemiBold"/>
                <a:sym typeface="Fira Sans Extra Condensed SemiBold"/>
              </a:rPr>
              <a:t>Findings</a:t>
            </a:r>
            <a:endParaRPr sz="1400">
              <a:solidFill>
                <a:srgbClr val="1E376D"/>
              </a:solidFill>
              <a:latin typeface="Fira Sans Extra Condensed SemiBold"/>
              <a:ea typeface="Fira Sans Extra Condensed SemiBold"/>
              <a:cs typeface="Fira Sans Extra Condensed SemiBold"/>
              <a:sym typeface="Fira Sans Extra Condensed SemiBold"/>
            </a:endParaRPr>
          </a:p>
          <a:p>
            <a:pPr marL="0" lvl="0" indent="0" algn="l" rtl="0">
              <a:lnSpc>
                <a:spcPct val="115000"/>
              </a:lnSpc>
              <a:spcBef>
                <a:spcPts val="0"/>
              </a:spcBef>
              <a:spcAft>
                <a:spcPts val="0"/>
              </a:spcAft>
              <a:buNone/>
            </a:pPr>
            <a:r>
              <a:rPr lang="en" sz="1400" b="1">
                <a:solidFill>
                  <a:srgbClr val="1E376D"/>
                </a:solidFill>
                <a:latin typeface="Fira Sans Extra Condensed"/>
                <a:ea typeface="Fira Sans Extra Condensed"/>
                <a:cs typeface="Fira Sans Extra Condensed"/>
                <a:sym typeface="Fira Sans Extra Condensed"/>
              </a:rPr>
              <a:t>|</a:t>
            </a:r>
            <a:r>
              <a:rPr lang="en" sz="1400">
                <a:solidFill>
                  <a:srgbClr val="1E376D"/>
                </a:solidFill>
                <a:latin typeface="Fira Sans Extra Condensed"/>
                <a:ea typeface="Fira Sans Extra Condensed"/>
                <a:cs typeface="Fira Sans Extra Condensed"/>
                <a:sym typeface="Fira Sans Extra Condensed"/>
              </a:rPr>
              <a:t> No global trends observed for belief decay</a:t>
            </a:r>
            <a:endParaRPr sz="14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400" b="1">
                <a:solidFill>
                  <a:srgbClr val="1E376D"/>
                </a:solidFill>
                <a:latin typeface="Fira Sans Extra Condensed"/>
                <a:ea typeface="Fira Sans Extra Condensed"/>
                <a:cs typeface="Fira Sans Extra Condensed"/>
                <a:sym typeface="Fira Sans Extra Condensed"/>
              </a:rPr>
              <a:t>|</a:t>
            </a:r>
            <a:r>
              <a:rPr lang="en" sz="1400">
                <a:solidFill>
                  <a:srgbClr val="1E376D"/>
                </a:solidFill>
                <a:latin typeface="Fira Sans Extra Condensed"/>
                <a:ea typeface="Fira Sans Extra Condensed"/>
                <a:cs typeface="Fira Sans Extra Condensed"/>
                <a:sym typeface="Fira Sans Extra Condensed"/>
              </a:rPr>
              <a:t> 9 themes observed for belief movement</a:t>
            </a:r>
            <a:endParaRPr sz="14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endParaRPr sz="1200">
              <a:solidFill>
                <a:srgbClr val="1E376D"/>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1018"/>
        <p:cNvGrpSpPr/>
        <p:nvPr/>
      </p:nvGrpSpPr>
      <p:grpSpPr>
        <a:xfrm>
          <a:off x="0" y="0"/>
          <a:ext cx="0" cy="0"/>
          <a:chOff x="0" y="0"/>
          <a:chExt cx="0" cy="0"/>
        </a:xfrm>
      </p:grpSpPr>
      <p:sp>
        <p:nvSpPr>
          <p:cNvPr id="1019" name="Google Shape;1019;p74"/>
          <p:cNvSpPr txBox="1">
            <a:spLocks noGrp="1"/>
          </p:cNvSpPr>
          <p:nvPr>
            <p:ph type="ctrTitle"/>
          </p:nvPr>
        </p:nvSpPr>
        <p:spPr>
          <a:xfrm>
            <a:off x="1781800" y="1502450"/>
            <a:ext cx="35886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DISCUSSION</a:t>
            </a:r>
            <a:endParaRPr sz="16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1020" name="Google Shape;1020;p74"/>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1021" name="Google Shape;1021;p74"/>
          <p:cNvSpPr txBox="1">
            <a:spLocks noGrp="1"/>
          </p:cNvSpPr>
          <p:nvPr>
            <p:ph type="ctrTitle"/>
          </p:nvPr>
        </p:nvSpPr>
        <p:spPr>
          <a:xfrm>
            <a:off x="6058100" y="1446800"/>
            <a:ext cx="2934300" cy="81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1E376D"/>
                </a:solidFill>
                <a:latin typeface="Fira Sans Extra Condensed Medium"/>
                <a:ea typeface="Fira Sans Extra Condensed Medium"/>
                <a:cs typeface="Fira Sans Extra Condensed Medium"/>
                <a:sym typeface="Fira Sans Extra Condensed Medium"/>
              </a:rPr>
              <a:t>Mimicking Beliefs</a:t>
            </a:r>
            <a:endParaRPr sz="14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Individuals may have simply mimicked the data shown without impacting  their true  beliefs. </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14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endParaRPr sz="1400">
              <a:solidFill>
                <a:srgbClr val="1E376D"/>
              </a:solidFill>
              <a:latin typeface="Fira Sans Extra Condensed Medium"/>
              <a:ea typeface="Fira Sans Extra Condensed Medium"/>
              <a:cs typeface="Fira Sans Extra Condensed Medium"/>
              <a:sym typeface="Fira Sans Extra Condensed Medium"/>
            </a:endParaRPr>
          </a:p>
        </p:txBody>
      </p:sp>
      <p:sp>
        <p:nvSpPr>
          <p:cNvPr id="1022" name="Google Shape;1022;p74"/>
          <p:cNvSpPr txBox="1">
            <a:spLocks noGrp="1"/>
          </p:cNvSpPr>
          <p:nvPr>
            <p:ph type="ctrTitle"/>
          </p:nvPr>
        </p:nvSpPr>
        <p:spPr>
          <a:xfrm>
            <a:off x="6058100" y="2500325"/>
            <a:ext cx="2934300" cy="76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1400">
                <a:solidFill>
                  <a:srgbClr val="1E376D"/>
                </a:solidFill>
                <a:latin typeface="Fira Sans Extra Condensed Medium"/>
                <a:ea typeface="Fira Sans Extra Condensed Medium"/>
                <a:cs typeface="Fira Sans Extra Condensed Medium"/>
                <a:sym typeface="Fira Sans Extra Condensed Medium"/>
              </a:rPr>
              <a:t>Ambiguous Belief Movement</a:t>
            </a:r>
            <a:endParaRPr sz="14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SzPts val="990"/>
              <a:buNone/>
            </a:pPr>
            <a:r>
              <a:rPr lang="en" sz="1200">
                <a:solidFill>
                  <a:srgbClr val="1E376D"/>
                </a:solidFill>
                <a:latin typeface="Fira Sans Extra Condensed"/>
                <a:ea typeface="Fira Sans Extra Condensed"/>
                <a:cs typeface="Fira Sans Extra Condensed"/>
                <a:sym typeface="Fira Sans Extra Condensed"/>
              </a:rPr>
              <a:t>Noisy qualitative encoding can generate inaccurate belief movement trends.</a:t>
            </a:r>
            <a:endParaRPr sz="1200">
              <a:solidFill>
                <a:srgbClr val="1E376D"/>
              </a:solidFill>
              <a:latin typeface="Fira Sans Extra Condensed"/>
              <a:ea typeface="Fira Sans Extra Condensed"/>
              <a:cs typeface="Fira Sans Extra Condensed"/>
              <a:sym typeface="Fira Sans Extra Condensed"/>
            </a:endParaRPr>
          </a:p>
        </p:txBody>
      </p:sp>
      <p:sp>
        <p:nvSpPr>
          <p:cNvPr id="1023" name="Google Shape;1023;p74"/>
          <p:cNvSpPr txBox="1">
            <a:spLocks noGrp="1"/>
          </p:cNvSpPr>
          <p:nvPr>
            <p:ph type="ctrTitle"/>
          </p:nvPr>
        </p:nvSpPr>
        <p:spPr>
          <a:xfrm>
            <a:off x="6058100" y="3601725"/>
            <a:ext cx="2934300" cy="876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1E376D"/>
                </a:solidFill>
                <a:latin typeface="Fira Sans Extra Condensed Medium"/>
                <a:ea typeface="Fira Sans Extra Condensed Medium"/>
                <a:cs typeface="Fira Sans Extra Condensed Medium"/>
                <a:sym typeface="Fira Sans Extra Condensed Medium"/>
              </a:rPr>
              <a:t>‘Factual’ Retrospection</a:t>
            </a:r>
            <a:endParaRPr sz="14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Discrepancy b/w actual beliefs v. perceived beliefs by participants in retrospection.</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endParaRPr sz="1400">
              <a:solidFill>
                <a:srgbClr val="1E376D"/>
              </a:solidFill>
              <a:latin typeface="Fira Sans Extra Condensed Medium"/>
              <a:ea typeface="Fira Sans Extra Condensed Medium"/>
              <a:cs typeface="Fira Sans Extra Condensed Medium"/>
              <a:sym typeface="Fira Sans Extra Condensed Medium"/>
            </a:endParaRPr>
          </a:p>
        </p:txBody>
      </p:sp>
      <p:pic>
        <p:nvPicPr>
          <p:cNvPr id="1024" name="Google Shape;1024;p74"/>
          <p:cNvPicPr preferRelativeResize="0"/>
          <p:nvPr/>
        </p:nvPicPr>
        <p:blipFill>
          <a:blip r:embed="rId3">
            <a:alphaModFix/>
          </a:blip>
          <a:stretch>
            <a:fillRect/>
          </a:stretch>
        </p:blipFill>
        <p:spPr>
          <a:xfrm>
            <a:off x="5564825" y="1581897"/>
            <a:ext cx="493275" cy="493275"/>
          </a:xfrm>
          <a:prstGeom prst="rect">
            <a:avLst/>
          </a:prstGeom>
          <a:noFill/>
          <a:ln>
            <a:noFill/>
          </a:ln>
        </p:spPr>
      </p:pic>
      <p:pic>
        <p:nvPicPr>
          <p:cNvPr id="1025" name="Google Shape;1025;p74"/>
          <p:cNvPicPr preferRelativeResize="0"/>
          <p:nvPr/>
        </p:nvPicPr>
        <p:blipFill>
          <a:blip r:embed="rId4">
            <a:alphaModFix/>
          </a:blip>
          <a:stretch>
            <a:fillRect/>
          </a:stretch>
        </p:blipFill>
        <p:spPr>
          <a:xfrm>
            <a:off x="5564826" y="2636487"/>
            <a:ext cx="493275" cy="493275"/>
          </a:xfrm>
          <a:prstGeom prst="rect">
            <a:avLst/>
          </a:prstGeom>
          <a:noFill/>
          <a:ln>
            <a:noFill/>
          </a:ln>
        </p:spPr>
      </p:pic>
      <p:pic>
        <p:nvPicPr>
          <p:cNvPr id="1026" name="Google Shape;1026;p74"/>
          <p:cNvPicPr preferRelativeResize="0"/>
          <p:nvPr/>
        </p:nvPicPr>
        <p:blipFill>
          <a:blip r:embed="rId5">
            <a:alphaModFix/>
          </a:blip>
          <a:stretch>
            <a:fillRect/>
          </a:stretch>
        </p:blipFill>
        <p:spPr>
          <a:xfrm>
            <a:off x="5541475" y="3691075"/>
            <a:ext cx="539950" cy="539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1030"/>
        <p:cNvGrpSpPr/>
        <p:nvPr/>
      </p:nvGrpSpPr>
      <p:grpSpPr>
        <a:xfrm>
          <a:off x="0" y="0"/>
          <a:ext cx="0" cy="0"/>
          <a:chOff x="0" y="0"/>
          <a:chExt cx="0" cy="0"/>
        </a:xfrm>
      </p:grpSpPr>
      <p:sp>
        <p:nvSpPr>
          <p:cNvPr id="1031" name="Google Shape;1031;p75"/>
          <p:cNvSpPr txBox="1">
            <a:spLocks noGrp="1"/>
          </p:cNvSpPr>
          <p:nvPr>
            <p:ph type="ctrTitle"/>
          </p:nvPr>
        </p:nvSpPr>
        <p:spPr>
          <a:xfrm>
            <a:off x="1781800" y="1502450"/>
            <a:ext cx="35886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FUTURE WORK</a:t>
            </a:r>
            <a:endParaRPr sz="16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1032" name="Google Shape;1032;p75"/>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1033" name="Google Shape;1033;p75"/>
          <p:cNvSpPr txBox="1">
            <a:spLocks noGrp="1"/>
          </p:cNvSpPr>
          <p:nvPr>
            <p:ph type="ctrTitle"/>
          </p:nvPr>
        </p:nvSpPr>
        <p:spPr>
          <a:xfrm>
            <a:off x="6058100" y="1446800"/>
            <a:ext cx="2934300" cy="81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1E376D"/>
                </a:solidFill>
                <a:latin typeface="Fira Sans Extra Condensed Medium"/>
                <a:ea typeface="Fira Sans Extra Condensed Medium"/>
                <a:cs typeface="Fira Sans Extra Condensed Medium"/>
                <a:sym typeface="Fira Sans Extra Condensed Medium"/>
              </a:rPr>
              <a:t>Extended Time Intervals</a:t>
            </a:r>
            <a:endParaRPr sz="14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rgbClr val="1E376D"/>
                </a:solidFill>
                <a:latin typeface="Fira Sans Extra Condensed"/>
                <a:ea typeface="Fira Sans Extra Condensed"/>
                <a:cs typeface="Fira Sans Extra Condensed"/>
                <a:sym typeface="Fira Sans Extra Condensed"/>
              </a:rPr>
              <a:t>Larger durations (days/weeks/months) should be tested for belief persistence.</a:t>
            </a: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endParaRPr sz="1400">
              <a:solidFill>
                <a:srgbClr val="1E376D"/>
              </a:solidFill>
              <a:latin typeface="Fira Sans Extra Condensed Medium"/>
              <a:ea typeface="Fira Sans Extra Condensed Medium"/>
              <a:cs typeface="Fira Sans Extra Condensed Medium"/>
              <a:sym typeface="Fira Sans Extra Condensed Medium"/>
            </a:endParaRPr>
          </a:p>
        </p:txBody>
      </p:sp>
      <p:sp>
        <p:nvSpPr>
          <p:cNvPr id="1034" name="Google Shape;1034;p75"/>
          <p:cNvSpPr txBox="1">
            <a:spLocks noGrp="1"/>
          </p:cNvSpPr>
          <p:nvPr>
            <p:ph type="ctrTitle"/>
          </p:nvPr>
        </p:nvSpPr>
        <p:spPr>
          <a:xfrm>
            <a:off x="6058100" y="2500325"/>
            <a:ext cx="2934300" cy="76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1400">
                <a:solidFill>
                  <a:srgbClr val="1E376D"/>
                </a:solidFill>
                <a:latin typeface="Fira Sans Extra Condensed Medium"/>
                <a:ea typeface="Fira Sans Extra Condensed Medium"/>
                <a:cs typeface="Fira Sans Extra Condensed Medium"/>
                <a:sym typeface="Fira Sans Extra Condensed Medium"/>
              </a:rPr>
              <a:t>Varying Visualizations</a:t>
            </a:r>
            <a:endParaRPr sz="14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SzPts val="990"/>
              <a:buNone/>
            </a:pPr>
            <a:r>
              <a:rPr lang="en" sz="1200">
                <a:solidFill>
                  <a:srgbClr val="1E376D"/>
                </a:solidFill>
                <a:latin typeface="Fira Sans Extra Condensed"/>
                <a:ea typeface="Fira Sans Extra Condensed"/>
                <a:cs typeface="Fira Sans Extra Condensed"/>
                <a:sym typeface="Fira Sans Extra Condensed"/>
              </a:rPr>
              <a:t>Diverse visualization for both eliciting beliefs and providing evidence should be tested.</a:t>
            </a:r>
            <a:endParaRPr sz="1200">
              <a:solidFill>
                <a:srgbClr val="1E376D"/>
              </a:solidFill>
              <a:latin typeface="Fira Sans Extra Condensed"/>
              <a:ea typeface="Fira Sans Extra Condensed"/>
              <a:cs typeface="Fira Sans Extra Condensed"/>
              <a:sym typeface="Fira Sans Extra Condensed"/>
            </a:endParaRPr>
          </a:p>
        </p:txBody>
      </p:sp>
      <p:sp>
        <p:nvSpPr>
          <p:cNvPr id="1035" name="Google Shape;1035;p75"/>
          <p:cNvSpPr txBox="1">
            <a:spLocks noGrp="1"/>
          </p:cNvSpPr>
          <p:nvPr>
            <p:ph type="ctrTitle"/>
          </p:nvPr>
        </p:nvSpPr>
        <p:spPr>
          <a:xfrm>
            <a:off x="6058100" y="3601725"/>
            <a:ext cx="2934300" cy="876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1400">
                <a:solidFill>
                  <a:srgbClr val="1E376D"/>
                </a:solidFill>
                <a:latin typeface="Fira Sans Extra Condensed Medium"/>
                <a:ea typeface="Fira Sans Extra Condensed Medium"/>
                <a:cs typeface="Fira Sans Extra Condensed Medium"/>
                <a:sym typeface="Fira Sans Extra Condensed Medium"/>
              </a:rPr>
              <a:t>‘Real’ Evidence</a:t>
            </a:r>
            <a:endParaRPr sz="14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SzPts val="990"/>
              <a:buNone/>
            </a:pPr>
            <a:r>
              <a:rPr lang="en" sz="1200">
                <a:solidFill>
                  <a:srgbClr val="1E376D"/>
                </a:solidFill>
                <a:latin typeface="Fira Sans Extra Condensed"/>
                <a:ea typeface="Fira Sans Extra Condensed"/>
                <a:cs typeface="Fira Sans Extra Condensed"/>
                <a:sym typeface="Fira Sans Extra Condensed"/>
              </a:rPr>
              <a:t>Real data with contextual information rather than synthetic incongruent data.</a:t>
            </a:r>
            <a:endParaRPr sz="1200">
              <a:solidFill>
                <a:srgbClr val="1E376D"/>
              </a:solidFill>
              <a:latin typeface="Fira Sans Extra Condensed"/>
              <a:ea typeface="Fira Sans Extra Condensed"/>
              <a:cs typeface="Fira Sans Extra Condensed"/>
              <a:sym typeface="Fira Sans Extra Condensed"/>
            </a:endParaRPr>
          </a:p>
        </p:txBody>
      </p:sp>
      <p:pic>
        <p:nvPicPr>
          <p:cNvPr id="1036" name="Google Shape;1036;p75"/>
          <p:cNvPicPr preferRelativeResize="0"/>
          <p:nvPr/>
        </p:nvPicPr>
        <p:blipFill>
          <a:blip r:embed="rId3">
            <a:alphaModFix/>
          </a:blip>
          <a:stretch>
            <a:fillRect/>
          </a:stretch>
        </p:blipFill>
        <p:spPr>
          <a:xfrm>
            <a:off x="5540650" y="1622238"/>
            <a:ext cx="465425" cy="464519"/>
          </a:xfrm>
          <a:prstGeom prst="rect">
            <a:avLst/>
          </a:prstGeom>
          <a:noFill/>
          <a:ln>
            <a:noFill/>
          </a:ln>
        </p:spPr>
      </p:pic>
      <p:pic>
        <p:nvPicPr>
          <p:cNvPr id="1037" name="Google Shape;1037;p75"/>
          <p:cNvPicPr preferRelativeResize="0"/>
          <p:nvPr/>
        </p:nvPicPr>
        <p:blipFill>
          <a:blip r:embed="rId4">
            <a:alphaModFix/>
          </a:blip>
          <a:stretch>
            <a:fillRect/>
          </a:stretch>
        </p:blipFill>
        <p:spPr>
          <a:xfrm>
            <a:off x="5540650" y="2694075"/>
            <a:ext cx="465425" cy="465425"/>
          </a:xfrm>
          <a:prstGeom prst="rect">
            <a:avLst/>
          </a:prstGeom>
          <a:noFill/>
          <a:ln>
            <a:noFill/>
          </a:ln>
        </p:spPr>
      </p:pic>
      <p:pic>
        <p:nvPicPr>
          <p:cNvPr id="1038" name="Google Shape;1038;p75"/>
          <p:cNvPicPr preferRelativeResize="0"/>
          <p:nvPr/>
        </p:nvPicPr>
        <p:blipFill>
          <a:blip r:embed="rId5">
            <a:alphaModFix/>
          </a:blip>
          <a:stretch>
            <a:fillRect/>
          </a:stretch>
        </p:blipFill>
        <p:spPr>
          <a:xfrm>
            <a:off x="5516975" y="3729550"/>
            <a:ext cx="512774" cy="5127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1042"/>
        <p:cNvGrpSpPr/>
        <p:nvPr/>
      </p:nvGrpSpPr>
      <p:grpSpPr>
        <a:xfrm>
          <a:off x="0" y="0"/>
          <a:ext cx="0" cy="0"/>
          <a:chOff x="0" y="0"/>
          <a:chExt cx="0" cy="0"/>
        </a:xfrm>
      </p:grpSpPr>
      <p:sp>
        <p:nvSpPr>
          <p:cNvPr id="1043" name="Google Shape;1043;p76"/>
          <p:cNvSpPr txBox="1">
            <a:spLocks noGrp="1"/>
          </p:cNvSpPr>
          <p:nvPr>
            <p:ph type="ctrTitle"/>
          </p:nvPr>
        </p:nvSpPr>
        <p:spPr>
          <a:xfrm>
            <a:off x="1781800" y="1502450"/>
            <a:ext cx="3588600" cy="704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CONCLUSION</a:t>
            </a:r>
            <a:endParaRPr sz="16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1044" name="Google Shape;1044;p76"/>
          <p:cNvCxnSpPr/>
          <p:nvPr/>
        </p:nvCxnSpPr>
        <p:spPr>
          <a:xfrm>
            <a:off x="54751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1045" name="Google Shape;1045;p76"/>
          <p:cNvSpPr txBox="1">
            <a:spLocks noGrp="1"/>
          </p:cNvSpPr>
          <p:nvPr>
            <p:ph type="ctrTitle"/>
          </p:nvPr>
        </p:nvSpPr>
        <p:spPr>
          <a:xfrm>
            <a:off x="5593350" y="1430575"/>
            <a:ext cx="3362100" cy="63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We hypothesized that individuals would experience belief decay over time.</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1200"/>
              </a:spcBef>
              <a:spcAft>
                <a:spcPts val="0"/>
              </a:spcAft>
              <a:buNone/>
            </a:pP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14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endParaRPr sz="1400">
              <a:solidFill>
                <a:srgbClr val="1E376D"/>
              </a:solidFill>
              <a:latin typeface="Fira Sans Extra Condensed Medium"/>
              <a:ea typeface="Fira Sans Extra Condensed Medium"/>
              <a:cs typeface="Fira Sans Extra Condensed Medium"/>
              <a:sym typeface="Fira Sans Extra Condensed Medium"/>
            </a:endParaRPr>
          </a:p>
        </p:txBody>
      </p:sp>
      <p:sp>
        <p:nvSpPr>
          <p:cNvPr id="1046" name="Google Shape;1046;p76"/>
          <p:cNvSpPr txBox="1">
            <a:spLocks noGrp="1"/>
          </p:cNvSpPr>
          <p:nvPr>
            <p:ph type="ctrTitle"/>
          </p:nvPr>
        </p:nvSpPr>
        <p:spPr>
          <a:xfrm>
            <a:off x="5593350" y="2068675"/>
            <a:ext cx="3362100" cy="63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We analyzed the belief movement over time for individuals in response to new information presented.</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1200"/>
              </a:spcBef>
              <a:spcAft>
                <a:spcPts val="0"/>
              </a:spcAft>
              <a:buNone/>
            </a:pP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1200"/>
              </a:spcBef>
              <a:spcAft>
                <a:spcPts val="0"/>
              </a:spcAft>
              <a:buNone/>
            </a:pPr>
            <a:endParaRPr sz="12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endParaRPr sz="1400">
              <a:solidFill>
                <a:srgbClr val="1E376D"/>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SzPts val="990"/>
              <a:buNone/>
            </a:pPr>
            <a:endParaRPr sz="1400">
              <a:solidFill>
                <a:srgbClr val="1E376D"/>
              </a:solidFill>
              <a:latin typeface="Fira Sans Extra Condensed Medium"/>
              <a:ea typeface="Fira Sans Extra Condensed Medium"/>
              <a:cs typeface="Fira Sans Extra Condensed Medium"/>
              <a:sym typeface="Fira Sans Extra Condensed Medium"/>
            </a:endParaRPr>
          </a:p>
        </p:txBody>
      </p:sp>
      <p:sp>
        <p:nvSpPr>
          <p:cNvPr id="1047" name="Google Shape;1047;p76"/>
          <p:cNvSpPr txBox="1">
            <a:spLocks noGrp="1"/>
          </p:cNvSpPr>
          <p:nvPr>
            <p:ph type="ctrTitle"/>
          </p:nvPr>
        </p:nvSpPr>
        <p:spPr>
          <a:xfrm>
            <a:off x="5593350" y="2757525"/>
            <a:ext cx="3362100" cy="63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rgbClr val="1E376D"/>
                </a:solidFill>
                <a:latin typeface="Fira Sans Extra Condensed Medium"/>
                <a:ea typeface="Fira Sans Extra Condensed Medium"/>
                <a:cs typeface="Fira Sans Extra Condensed Medium"/>
                <a:sym typeface="Fira Sans Extra Condensed Medium"/>
              </a:rPr>
              <a:t>The quantitative analysis found no statistically significant evidence to support our hypothesis. </a:t>
            </a:r>
            <a:endParaRPr sz="1100">
              <a:solidFill>
                <a:srgbClr val="1E376D"/>
              </a:solidFill>
              <a:latin typeface="Fira Sans Extra Condensed Medium"/>
              <a:ea typeface="Fira Sans Extra Condensed Medium"/>
              <a:cs typeface="Fira Sans Extra Condensed Medium"/>
              <a:sym typeface="Fira Sans Extra Condensed Medium"/>
            </a:endParaRPr>
          </a:p>
        </p:txBody>
      </p:sp>
      <p:sp>
        <p:nvSpPr>
          <p:cNvPr id="1048" name="Google Shape;1048;p76"/>
          <p:cNvSpPr txBox="1">
            <a:spLocks noGrp="1"/>
          </p:cNvSpPr>
          <p:nvPr>
            <p:ph type="ctrTitle"/>
          </p:nvPr>
        </p:nvSpPr>
        <p:spPr>
          <a:xfrm>
            <a:off x="5593350" y="3446375"/>
            <a:ext cx="3362100" cy="63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rgbClr val="1E376D"/>
                </a:solidFill>
                <a:latin typeface="Fira Sans Extra Condensed Medium"/>
                <a:ea typeface="Fira Sans Extra Condensed Medium"/>
                <a:cs typeface="Fira Sans Extra Condensed Medium"/>
                <a:sym typeface="Fira Sans Extra Condensed Medium"/>
              </a:rPr>
              <a:t>The qualitative analysis revealed 9 belief movement trends.</a:t>
            </a:r>
            <a:endParaRPr sz="1100">
              <a:solidFill>
                <a:srgbClr val="1E376D"/>
              </a:solidFill>
              <a:latin typeface="Fira Sans Extra Condensed Medium"/>
              <a:ea typeface="Fira Sans Extra Condensed Medium"/>
              <a:cs typeface="Fira Sans Extra Condensed Medium"/>
              <a:sym typeface="Fira Sans Extra Condensed Medium"/>
            </a:endParaRPr>
          </a:p>
        </p:txBody>
      </p:sp>
      <p:sp>
        <p:nvSpPr>
          <p:cNvPr id="1049" name="Google Shape;1049;p76"/>
          <p:cNvSpPr txBox="1">
            <a:spLocks noGrp="1"/>
          </p:cNvSpPr>
          <p:nvPr>
            <p:ph type="ctrTitle"/>
          </p:nvPr>
        </p:nvSpPr>
        <p:spPr>
          <a:xfrm>
            <a:off x="5593350" y="4084475"/>
            <a:ext cx="3362100" cy="63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rgbClr val="1E376D"/>
                </a:solidFill>
                <a:latin typeface="Fira Sans Extra Condensed Medium"/>
                <a:ea typeface="Fira Sans Extra Condensed Medium"/>
                <a:cs typeface="Fira Sans Extra Condensed Medium"/>
                <a:sym typeface="Fira Sans Extra Condensed Medium"/>
              </a:rPr>
              <a:t>This work fills a gap in prior work by beginning to scrutinize assumptions made in belief update studies.</a:t>
            </a:r>
            <a:endParaRPr sz="800">
              <a:solidFill>
                <a:srgbClr val="1E376D"/>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304950" y="684275"/>
            <a:ext cx="6170100" cy="786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Fira Sans Extra Condensed Medium"/>
                <a:ea typeface="Fira Sans Extra Condensed Medium"/>
                <a:cs typeface="Fira Sans Extra Condensed Medium"/>
                <a:sym typeface="Fira Sans Extra Condensed Medium"/>
              </a:rPr>
              <a:t>Belief Update </a:t>
            </a:r>
            <a:r>
              <a:rPr lang="en" sz="2400">
                <a:solidFill>
                  <a:srgbClr val="666666"/>
                </a:solidFill>
                <a:latin typeface="Fira Sans Extra Condensed Medium"/>
                <a:ea typeface="Fira Sans Extra Condensed Medium"/>
                <a:cs typeface="Fira Sans Extra Condensed Medium"/>
                <a:sym typeface="Fira Sans Extra Condensed Medium"/>
              </a:rPr>
              <a:t>| </a:t>
            </a:r>
            <a:r>
              <a:rPr lang="en" sz="2400">
                <a:solidFill>
                  <a:srgbClr val="666666"/>
                </a:solidFill>
                <a:latin typeface="Fira Sans Extra Condensed SemiBold"/>
                <a:ea typeface="Fira Sans Extra Condensed SemiBold"/>
                <a:cs typeface="Fira Sans Extra Condensed SemiBold"/>
                <a:sym typeface="Fira Sans Extra Condensed SemiBold"/>
              </a:rPr>
              <a:t>Effect of Time</a:t>
            </a:r>
            <a:endParaRPr sz="2400">
              <a:solidFill>
                <a:srgbClr val="666666"/>
              </a:solidFill>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0"/>
              </a:spcBef>
              <a:spcAft>
                <a:spcPts val="0"/>
              </a:spcAft>
              <a:buNone/>
            </a:pPr>
            <a:r>
              <a:rPr lang="en" sz="1200">
                <a:solidFill>
                  <a:schemeClr val="dk2"/>
                </a:solidFill>
                <a:latin typeface="Fira Sans Extra Condensed Medium"/>
                <a:ea typeface="Fira Sans Extra Condensed Medium"/>
                <a:cs typeface="Fira Sans Extra Condensed Medium"/>
                <a:sym typeface="Fira Sans Extra Condensed Medium"/>
              </a:rPr>
              <a:t>When we update our beliefs, do we really retain that information? </a:t>
            </a:r>
            <a:endParaRPr sz="2400">
              <a:latin typeface="Fira Sans Extra Condensed Medium"/>
              <a:ea typeface="Fira Sans Extra Condensed Medium"/>
              <a:cs typeface="Fira Sans Extra Condensed Medium"/>
              <a:sym typeface="Fira Sans Extra Condensed Medium"/>
            </a:endParaRPr>
          </a:p>
          <a:p>
            <a:pPr marL="0" lvl="0" indent="0" algn="l" rtl="0">
              <a:lnSpc>
                <a:spcPct val="115000"/>
              </a:lnSpc>
              <a:spcBef>
                <a:spcPts val="1200"/>
              </a:spcBef>
              <a:spcAft>
                <a:spcPts val="0"/>
              </a:spcAft>
              <a:buClr>
                <a:schemeClr val="dk1"/>
              </a:buClr>
              <a:buSzPts val="1100"/>
              <a:buFont typeface="Arial"/>
              <a:buNone/>
            </a:pPr>
            <a:endParaRPr sz="1200">
              <a:solidFill>
                <a:srgbClr val="666666"/>
              </a:solidFill>
              <a:latin typeface="Fira Sans Extra Condensed Medium"/>
              <a:ea typeface="Fira Sans Extra Condensed Medium"/>
              <a:cs typeface="Fira Sans Extra Condensed Medium"/>
              <a:sym typeface="Fira Sans Extra Condensed Medium"/>
            </a:endParaRPr>
          </a:p>
        </p:txBody>
      </p:sp>
      <p:sp>
        <p:nvSpPr>
          <p:cNvPr id="131" name="Google Shape;131;p19"/>
          <p:cNvSpPr txBox="1">
            <a:spLocks noGrp="1"/>
          </p:cNvSpPr>
          <p:nvPr>
            <p:ph type="body" idx="2"/>
          </p:nvPr>
        </p:nvSpPr>
        <p:spPr>
          <a:xfrm>
            <a:off x="304950" y="212650"/>
            <a:ext cx="3174600" cy="393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solidFill>
                  <a:srgbClr val="999999"/>
                </a:solidFill>
                <a:latin typeface="Fira Sans Extra Condensed SemiBold"/>
                <a:ea typeface="Fira Sans Extra Condensed SemiBold"/>
                <a:cs typeface="Fira Sans Extra Condensed SemiBold"/>
                <a:sym typeface="Fira Sans Extra Condensed SemiBold"/>
              </a:rPr>
              <a:t>MOTIVATION</a:t>
            </a:r>
            <a:endParaRPr>
              <a:solidFill>
                <a:srgbClr val="999999"/>
              </a:solidFill>
              <a:latin typeface="Fira Sans Extra Condensed SemiBold"/>
              <a:ea typeface="Fira Sans Extra Condensed SemiBold"/>
              <a:cs typeface="Fira Sans Extra Condensed SemiBold"/>
              <a:sym typeface="Fira Sans Extra Condensed SemiBold"/>
            </a:endParaRPr>
          </a:p>
        </p:txBody>
      </p:sp>
      <p:sp>
        <p:nvSpPr>
          <p:cNvPr id="132" name="Google Shape;132;p19"/>
          <p:cNvSpPr txBox="1">
            <a:spLocks noGrp="1"/>
          </p:cNvSpPr>
          <p:nvPr>
            <p:ph type="title"/>
          </p:nvPr>
        </p:nvSpPr>
        <p:spPr>
          <a:xfrm>
            <a:off x="304950" y="1827275"/>
            <a:ext cx="3501300" cy="1630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a:solidFill>
                  <a:srgbClr val="1E376D"/>
                </a:solidFill>
                <a:latin typeface="Fira Sans Extra Condensed Medium"/>
                <a:ea typeface="Fira Sans Extra Condensed Medium"/>
                <a:cs typeface="Fira Sans Extra Condensed Medium"/>
                <a:sym typeface="Fira Sans Extra Condensed Medium"/>
              </a:rPr>
              <a:t>What happens after some time passes?</a:t>
            </a:r>
            <a:endParaRPr sz="3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3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3200">
                <a:solidFill>
                  <a:srgbClr val="1E376D"/>
                </a:solidFill>
                <a:latin typeface="Fira Sans Extra Condensed Medium"/>
                <a:ea typeface="Fira Sans Extra Condensed Medium"/>
                <a:cs typeface="Fira Sans Extra Condensed Medium"/>
                <a:sym typeface="Fira Sans Extra Condensed Medium"/>
              </a:rPr>
              <a:t>Are our updated beliefs persistent over time?</a:t>
            </a:r>
            <a:endParaRPr sz="3200">
              <a:solidFill>
                <a:srgbClr val="1E376D"/>
              </a:solidFill>
              <a:latin typeface="Fira Sans Extra Condensed Medium"/>
              <a:ea typeface="Fira Sans Extra Condensed Medium"/>
              <a:cs typeface="Fira Sans Extra Condensed Medium"/>
              <a:sym typeface="Fira Sans Extra Condensed Medium"/>
            </a:endParaRPr>
          </a:p>
        </p:txBody>
      </p:sp>
      <p:cxnSp>
        <p:nvCxnSpPr>
          <p:cNvPr id="133" name="Google Shape;133;p19"/>
          <p:cNvCxnSpPr/>
          <p:nvPr/>
        </p:nvCxnSpPr>
        <p:spPr>
          <a:xfrm>
            <a:off x="304950" y="626650"/>
            <a:ext cx="3849300" cy="6300"/>
          </a:xfrm>
          <a:prstGeom prst="straightConnector1">
            <a:avLst/>
          </a:prstGeom>
          <a:noFill/>
          <a:ln w="38100" cap="flat" cmpd="sng">
            <a:solidFill>
              <a:srgbClr val="D7AB29"/>
            </a:solidFill>
            <a:prstDash val="solid"/>
            <a:round/>
            <a:headEnd type="none" w="med" len="med"/>
            <a:tailEnd type="none" w="med" len="med"/>
          </a:ln>
        </p:spPr>
      </p:cxnSp>
      <p:pic>
        <p:nvPicPr>
          <p:cNvPr id="134" name="Google Shape;134;p19"/>
          <p:cNvPicPr preferRelativeResize="0"/>
          <p:nvPr/>
        </p:nvPicPr>
        <p:blipFill>
          <a:blip r:embed="rId3">
            <a:alphaModFix/>
          </a:blip>
          <a:stretch>
            <a:fillRect/>
          </a:stretch>
        </p:blipFill>
        <p:spPr>
          <a:xfrm>
            <a:off x="4866775" y="1212075"/>
            <a:ext cx="3422350" cy="3422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138"/>
        <p:cNvGrpSpPr/>
        <p:nvPr/>
      </p:nvGrpSpPr>
      <p:grpSpPr>
        <a:xfrm>
          <a:off x="0" y="0"/>
          <a:ext cx="0" cy="0"/>
          <a:chOff x="0" y="0"/>
          <a:chExt cx="0" cy="0"/>
        </a:xfrm>
      </p:grpSpPr>
      <p:sp>
        <p:nvSpPr>
          <p:cNvPr id="139" name="Google Shape;139;p20"/>
          <p:cNvSpPr txBox="1">
            <a:spLocks noGrp="1"/>
          </p:cNvSpPr>
          <p:nvPr>
            <p:ph type="ctrTitle"/>
          </p:nvPr>
        </p:nvSpPr>
        <p:spPr>
          <a:xfrm>
            <a:off x="-221700" y="1811400"/>
            <a:ext cx="5028000" cy="2770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sz="2600">
                <a:latin typeface="Fira Sans Extra Condensed SemiBold"/>
                <a:ea typeface="Fira Sans Extra Condensed SemiBold"/>
                <a:cs typeface="Fira Sans Extra Condensed SemiBold"/>
                <a:sym typeface="Fira Sans Extra Condensed SemiBold"/>
              </a:rPr>
              <a:t>Belief Decay or Persistence? A Mixed-method Study on Belief Movement Over Time</a:t>
            </a:r>
            <a:endParaRPr sz="2600">
              <a:latin typeface="Fira Sans Extra Condensed SemiBold"/>
              <a:ea typeface="Fira Sans Extra Condensed SemiBold"/>
              <a:cs typeface="Fira Sans Extra Condensed SemiBold"/>
              <a:sym typeface="Fira Sans Extra Condensed SemiBold"/>
            </a:endParaRPr>
          </a:p>
        </p:txBody>
      </p:sp>
      <p:sp>
        <p:nvSpPr>
          <p:cNvPr id="140" name="Google Shape;140;p20"/>
          <p:cNvSpPr txBox="1">
            <a:spLocks noGrp="1"/>
          </p:cNvSpPr>
          <p:nvPr>
            <p:ph type="subTitle" idx="1"/>
          </p:nvPr>
        </p:nvSpPr>
        <p:spPr>
          <a:xfrm>
            <a:off x="5022925" y="1502450"/>
            <a:ext cx="2158800" cy="109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1E376D"/>
                </a:solidFill>
                <a:latin typeface="Fira Sans Extra Condensed Medium"/>
                <a:ea typeface="Fira Sans Extra Condensed Medium"/>
                <a:cs typeface="Fira Sans Extra Condensed Medium"/>
                <a:sym typeface="Fira Sans Extra Condensed Medium"/>
              </a:rPr>
              <a:t>Shrey Gupta </a:t>
            </a:r>
            <a:r>
              <a:rPr lang="en" sz="1500" baseline="30000">
                <a:solidFill>
                  <a:srgbClr val="1E376D"/>
                </a:solidFill>
                <a:latin typeface="Fira Sans Extra Condensed Medium"/>
                <a:ea typeface="Fira Sans Extra Condensed Medium"/>
                <a:cs typeface="Fira Sans Extra Condensed Medium"/>
                <a:sym typeface="Fira Sans Extra Condensed Medium"/>
              </a:rPr>
              <a:t>[1]</a:t>
            </a:r>
            <a:endParaRPr sz="1500" baseline="300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500">
                <a:solidFill>
                  <a:srgbClr val="1E376D"/>
                </a:solidFill>
                <a:latin typeface="Fira Sans Extra Condensed Medium"/>
                <a:ea typeface="Fira Sans Extra Condensed Medium"/>
                <a:cs typeface="Fira Sans Extra Condensed Medium"/>
                <a:sym typeface="Fira Sans Extra Condensed Medium"/>
              </a:rPr>
              <a:t>Alireza Karduni </a:t>
            </a:r>
            <a:r>
              <a:rPr lang="en" sz="1500" baseline="30000">
                <a:solidFill>
                  <a:srgbClr val="1E376D"/>
                </a:solidFill>
                <a:latin typeface="Fira Sans Extra Condensed Medium"/>
                <a:ea typeface="Fira Sans Extra Condensed Medium"/>
                <a:cs typeface="Fira Sans Extra Condensed Medium"/>
                <a:sym typeface="Fira Sans Extra Condensed Medium"/>
              </a:rPr>
              <a:t>[2]</a:t>
            </a:r>
            <a:endParaRPr sz="1500" baseline="300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500">
                <a:solidFill>
                  <a:srgbClr val="1E376D"/>
                </a:solidFill>
                <a:latin typeface="Fira Sans Extra Condensed Medium"/>
                <a:ea typeface="Fira Sans Extra Condensed Medium"/>
                <a:cs typeface="Fira Sans Extra Condensed Medium"/>
                <a:sym typeface="Fira Sans Extra Condensed Medium"/>
              </a:rPr>
              <a:t>Emily Wall </a:t>
            </a:r>
            <a:r>
              <a:rPr lang="en" sz="1500" baseline="30000">
                <a:solidFill>
                  <a:srgbClr val="1E376D"/>
                </a:solidFill>
                <a:latin typeface="Fira Sans Extra Condensed Medium"/>
                <a:ea typeface="Fira Sans Extra Condensed Medium"/>
                <a:cs typeface="Fira Sans Extra Condensed Medium"/>
                <a:sym typeface="Fira Sans Extra Condensed Medium"/>
              </a:rPr>
              <a:t>[1]</a:t>
            </a:r>
            <a:endParaRPr sz="1500" baseline="30000">
              <a:solidFill>
                <a:srgbClr val="1E376D"/>
              </a:solidFill>
              <a:latin typeface="Fira Sans Extra Condensed Medium"/>
              <a:ea typeface="Fira Sans Extra Condensed Medium"/>
              <a:cs typeface="Fira Sans Extra Condensed Medium"/>
              <a:sym typeface="Fira Sans Extra Condensed Medium"/>
            </a:endParaRPr>
          </a:p>
        </p:txBody>
      </p:sp>
      <p:pic>
        <p:nvPicPr>
          <p:cNvPr id="141" name="Google Shape;141;p20"/>
          <p:cNvPicPr preferRelativeResize="0"/>
          <p:nvPr/>
        </p:nvPicPr>
        <p:blipFill>
          <a:blip r:embed="rId3">
            <a:alphaModFix/>
          </a:blip>
          <a:stretch>
            <a:fillRect/>
          </a:stretch>
        </p:blipFill>
        <p:spPr>
          <a:xfrm>
            <a:off x="2356725" y="2049312"/>
            <a:ext cx="1044900" cy="1044900"/>
          </a:xfrm>
          <a:prstGeom prst="ellipse">
            <a:avLst/>
          </a:prstGeom>
          <a:noFill/>
          <a:ln>
            <a:noFill/>
          </a:ln>
        </p:spPr>
      </p:pic>
      <p:pic>
        <p:nvPicPr>
          <p:cNvPr id="142" name="Google Shape;142;p20"/>
          <p:cNvPicPr preferRelativeResize="0"/>
          <p:nvPr/>
        </p:nvPicPr>
        <p:blipFill>
          <a:blip r:embed="rId4">
            <a:alphaModFix/>
          </a:blip>
          <a:stretch>
            <a:fillRect/>
          </a:stretch>
        </p:blipFill>
        <p:spPr>
          <a:xfrm>
            <a:off x="5090650" y="3958800"/>
            <a:ext cx="614137" cy="724100"/>
          </a:xfrm>
          <a:prstGeom prst="rect">
            <a:avLst/>
          </a:prstGeom>
          <a:noFill/>
          <a:ln>
            <a:noFill/>
          </a:ln>
        </p:spPr>
      </p:pic>
      <p:pic>
        <p:nvPicPr>
          <p:cNvPr id="143" name="Google Shape;143;p20"/>
          <p:cNvPicPr preferRelativeResize="0"/>
          <p:nvPr/>
        </p:nvPicPr>
        <p:blipFill>
          <a:blip r:embed="rId5">
            <a:alphaModFix/>
          </a:blip>
          <a:stretch>
            <a:fillRect/>
          </a:stretch>
        </p:blipFill>
        <p:spPr>
          <a:xfrm>
            <a:off x="1179425" y="2049288"/>
            <a:ext cx="1044924" cy="1044924"/>
          </a:xfrm>
          <a:prstGeom prst="rect">
            <a:avLst/>
          </a:prstGeom>
          <a:noFill/>
          <a:ln>
            <a:noFill/>
          </a:ln>
        </p:spPr>
      </p:pic>
      <p:cxnSp>
        <p:nvCxnSpPr>
          <p:cNvPr id="144" name="Google Shape;144;p20"/>
          <p:cNvCxnSpPr/>
          <p:nvPr/>
        </p:nvCxnSpPr>
        <p:spPr>
          <a:xfrm>
            <a:off x="4941725" y="1502450"/>
            <a:ext cx="13500" cy="3079200"/>
          </a:xfrm>
          <a:prstGeom prst="straightConnector1">
            <a:avLst/>
          </a:prstGeom>
          <a:noFill/>
          <a:ln w="38100" cap="flat" cmpd="sng">
            <a:solidFill>
              <a:srgbClr val="D7AB29"/>
            </a:solidFill>
            <a:prstDash val="solid"/>
            <a:round/>
            <a:headEnd type="none" w="med" len="med"/>
            <a:tailEnd type="none" w="med" len="med"/>
          </a:ln>
        </p:spPr>
      </p:cxnSp>
      <p:sp>
        <p:nvSpPr>
          <p:cNvPr id="145" name="Google Shape;145;p20"/>
          <p:cNvSpPr txBox="1">
            <a:spLocks noGrp="1"/>
          </p:cNvSpPr>
          <p:nvPr>
            <p:ph type="subTitle" idx="1"/>
          </p:nvPr>
        </p:nvSpPr>
        <p:spPr>
          <a:xfrm>
            <a:off x="5022925" y="3312950"/>
            <a:ext cx="2158800" cy="109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[1] Emory University, Atlanta, US</a:t>
            </a:r>
            <a:endParaRPr sz="1200">
              <a:solidFill>
                <a:srgbClr val="1E376D"/>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200">
                <a:solidFill>
                  <a:srgbClr val="1E376D"/>
                </a:solidFill>
                <a:latin typeface="Fira Sans Extra Condensed Medium"/>
                <a:ea typeface="Fira Sans Extra Condensed Medium"/>
                <a:cs typeface="Fira Sans Extra Condensed Medium"/>
                <a:sym typeface="Fira Sans Extra Condensed Medium"/>
              </a:rPr>
              <a:t>[2] IDEO, Chicago, US</a:t>
            </a:r>
            <a:endParaRPr sz="1200">
              <a:solidFill>
                <a:srgbClr val="1E376D"/>
              </a:solidFill>
              <a:latin typeface="Fira Sans Extra Condensed Medium"/>
              <a:ea typeface="Fira Sans Extra Condensed Medium"/>
              <a:cs typeface="Fira Sans Extra Condensed Medium"/>
              <a:sym typeface="Fira Sans Extra Condensed Medium"/>
            </a:endParaRPr>
          </a:p>
        </p:txBody>
      </p:sp>
      <p:pic>
        <p:nvPicPr>
          <p:cNvPr id="146" name="Google Shape;146;p20"/>
          <p:cNvPicPr preferRelativeResize="0"/>
          <p:nvPr/>
        </p:nvPicPr>
        <p:blipFill>
          <a:blip r:embed="rId6">
            <a:alphaModFix/>
          </a:blip>
          <a:stretch>
            <a:fillRect/>
          </a:stretch>
        </p:blipFill>
        <p:spPr>
          <a:xfrm>
            <a:off x="5840200" y="3958799"/>
            <a:ext cx="1259849" cy="554650"/>
          </a:xfrm>
          <a:prstGeom prst="rect">
            <a:avLst/>
          </a:prstGeom>
          <a:noFill/>
          <a:ln>
            <a:noFill/>
          </a:ln>
        </p:spPr>
      </p:pic>
      <p:pic>
        <p:nvPicPr>
          <p:cNvPr id="147" name="Google Shape;147;p20"/>
          <p:cNvPicPr preferRelativeResize="0"/>
          <p:nvPr/>
        </p:nvPicPr>
        <p:blipFill>
          <a:blip r:embed="rId7">
            <a:alphaModFix/>
          </a:blip>
          <a:stretch>
            <a:fillRect/>
          </a:stretch>
        </p:blipFill>
        <p:spPr>
          <a:xfrm>
            <a:off x="3517343" y="2049300"/>
            <a:ext cx="1042500" cy="10449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p:nvPr/>
        </p:nvSpPr>
        <p:spPr>
          <a:xfrm>
            <a:off x="770875" y="1324950"/>
            <a:ext cx="2083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0">
                <a:solidFill>
                  <a:srgbClr val="333333"/>
                </a:solidFill>
                <a:highlight>
                  <a:srgbClr val="FFFFFF"/>
                </a:highlight>
              </a:rPr>
              <a:t>🤓</a:t>
            </a:r>
            <a:endParaRPr sz="15000"/>
          </a:p>
        </p:txBody>
      </p:sp>
      <p:sp>
        <p:nvSpPr>
          <p:cNvPr id="153" name="Google Shape;153;p21"/>
          <p:cNvSpPr txBox="1"/>
          <p:nvPr/>
        </p:nvSpPr>
        <p:spPr>
          <a:xfrm>
            <a:off x="4572000" y="196375"/>
            <a:ext cx="27723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Montserrat"/>
                <a:ea typeface="Montserrat"/>
                <a:cs typeface="Montserrat"/>
                <a:sym typeface="Montserrat"/>
              </a:rPr>
              <a:t>“What is the correlation between years of education and income“</a:t>
            </a:r>
            <a:endParaRPr sz="2000" b="1">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pre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4363</Words>
  <Application>Microsoft Macintosh PowerPoint</Application>
  <PresentationFormat>On-screen Show (16:9)</PresentationFormat>
  <Paragraphs>610</Paragraphs>
  <Slides>64</Slides>
  <Notes>64</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Montserrat</vt:lpstr>
      <vt:lpstr>Fira Sans Extra Condensed SemiBold</vt:lpstr>
      <vt:lpstr>Fira Sans Extra Condensed Medium</vt:lpstr>
      <vt:lpstr>Fira Sans Extra Condensed</vt:lpstr>
      <vt:lpstr>pres</vt:lpstr>
      <vt:lpstr>Belief Decay or Persistence? A Mixed-method Study on Belief Movement Over Time</vt:lpstr>
      <vt:lpstr>PowerPoint Presentation</vt:lpstr>
      <vt:lpstr>PowerPoint Presentation</vt:lpstr>
      <vt:lpstr>Why Study  Belief Change</vt:lpstr>
      <vt:lpstr>Belief Update | Capturing the belief change Change in beliefs when new evidence is presented.  </vt:lpstr>
      <vt:lpstr>The Belief Update Framework</vt:lpstr>
      <vt:lpstr>Belief Update | Effect of Time When we update our beliefs, do we really retain that information?  </vt:lpstr>
      <vt:lpstr>Belief Decay or Persistence? A Mixed-method Study on Belief Movement Over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happens to the posterior (updated) beliefs over a period of time?</vt:lpstr>
      <vt:lpstr>Belief Movement   Change in the direction and magnitude of belief during the belief update process.</vt:lpstr>
      <vt:lpstr>Belief Movement   Change in the direction and magnitude of belief during the belief update process.</vt:lpstr>
      <vt:lpstr>Belief Movement   Change in the direction and magnitude of belief during the belief update process.</vt:lpstr>
      <vt:lpstr>HYPOTHESES  We hypothesize that with the passing of time individuals would experience ‘decay’ of their beliefs i.e. forget the data shown (or) resort back to their prior belief </vt:lpstr>
      <vt:lpstr>STUDY DESIGN</vt:lpstr>
      <vt:lpstr>Belief Elicitation Capturing participant beliefs on a specific subject</vt:lpstr>
      <vt:lpstr>Study Design</vt:lpstr>
      <vt:lpstr>Study Design</vt:lpstr>
      <vt:lpstr>Study Design</vt:lpstr>
      <vt:lpstr>Study Design</vt:lpstr>
      <vt:lpstr>DATASET STATISTICS</vt:lpstr>
      <vt:lpstr>Study Design</vt:lpstr>
      <vt:lpstr>Study Design</vt:lpstr>
      <vt:lpstr>Study Design</vt:lpstr>
      <vt:lpstr>Study Design</vt:lpstr>
      <vt:lpstr>Study Design</vt:lpstr>
      <vt:lpstr>Study Design</vt:lpstr>
      <vt:lpstr>Study Design</vt:lpstr>
      <vt:lpstr>Study Design</vt:lpstr>
      <vt:lpstr>Study Design</vt:lpstr>
      <vt:lpstr>Study Design</vt:lpstr>
      <vt:lpstr>Study Design</vt:lpstr>
      <vt:lpstr>PARTICIPANT STATISTICS</vt:lpstr>
      <vt:lpstr>ANALYSIS</vt:lpstr>
      <vt:lpstr>ANALYSIS</vt:lpstr>
      <vt:lpstr>Observing Priors</vt:lpstr>
      <vt:lpstr>Observing Priors</vt:lpstr>
      <vt:lpstr>Observing Posteriors</vt:lpstr>
      <vt:lpstr>Statistical Findings </vt:lpstr>
      <vt:lpstr>Statistical Findings </vt:lpstr>
      <vt:lpstr>Statistical Findings </vt:lpstr>
      <vt:lpstr>Statistical Findings </vt:lpstr>
      <vt:lpstr>Statistical Findings </vt:lpstr>
      <vt:lpstr>ANALYSIS</vt:lpstr>
      <vt:lpstr>ANALYSIS</vt:lpstr>
      <vt:lpstr>ANALYSIS</vt:lpstr>
      <vt:lpstr>ANALYSIS</vt:lpstr>
      <vt:lpstr>9 Prototypical Themes Observed using participant’s retrospective responses</vt:lpstr>
      <vt:lpstr>9 Prototypical Themes  Observed using participant’s retrospective responses</vt:lpstr>
      <vt:lpstr>9 Prototypical Themes  Observed using participant’s retrospective responses</vt:lpstr>
      <vt:lpstr>9 Prototypical Themes  Observed using participant’s retrospective responses</vt:lpstr>
      <vt:lpstr>ANALYSIS</vt:lpstr>
      <vt:lpstr>DISCUSSION</vt:lpstr>
      <vt:lpstr>FUTURE 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Gupta, Shrey</cp:lastModifiedBy>
  <cp:revision>1</cp:revision>
  <dcterms:modified xsi:type="dcterms:W3CDTF">2024-09-20T19:21:51Z</dcterms:modified>
</cp:coreProperties>
</file>